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1763" autoAdjust="0"/>
  </p:normalViewPr>
  <p:slideViewPr>
    <p:cSldViewPr>
      <p:cViewPr>
        <p:scale>
          <a:sx n="68" d="100"/>
          <a:sy n="68" d="100"/>
        </p:scale>
        <p:origin x="2160" y="9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B8B4E-8E2F-41C7-B46E-C03801661198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A614C-043D-435A-A96C-1CB3C929C7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41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85301-E931-44CC-AF10-E210455070B1}" type="slidenum">
              <a:rPr lang="it-IT" alt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</a:t>
            </a:fld>
            <a:endParaRPr lang="it-IT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50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A614C-043D-435A-A96C-1CB3C929C7BA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15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JASON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13A71F-EC42-4509-BA7C-73294FD3611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37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1FDA2-C204-384B-AFC6-C916A5AC227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820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1FDA2-C204-384B-AFC6-C916A5AC227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460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10DB9-55D9-4713-A6CE-678366404FFA}" type="datetimeFigureOut">
              <a:rPr lang="it-IT" smtClean="0"/>
              <a:pPr/>
              <a:t>12/05/2025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6667212" y="508046"/>
            <a:ext cx="4536505" cy="118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583" tIns="38291" rIns="76583" bIns="38291">
            <a:spAutoFit/>
          </a:bodyPr>
          <a:lstStyle/>
          <a:p>
            <a:pPr algn="ctr" defTabSz="765572">
              <a:lnSpc>
                <a:spcPct val="150000"/>
              </a:lnSpc>
            </a:pPr>
            <a:r>
              <a:rPr lang="it-IT" altLang="en-US" sz="2400" b="1" dirty="0" smtClean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it-IT" altLang="en-US" sz="24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Sindrome Ipereosinofila: diagnosi e gestione”</a:t>
            </a:r>
            <a:endParaRPr lang="it-IT" altLang="en-US" sz="2400" b="1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342" name="CasellaDiTesto 2"/>
          <p:cNvSpPr txBox="1">
            <a:spLocks noChangeArrowheads="1"/>
          </p:cNvSpPr>
          <p:nvPr/>
        </p:nvSpPr>
        <p:spPr bwMode="auto">
          <a:xfrm>
            <a:off x="7628630" y="1804749"/>
            <a:ext cx="2613671" cy="820919"/>
          </a:xfrm>
          <a:prstGeom prst="rect">
            <a:avLst/>
          </a:prstGeom>
          <a:noFill/>
          <a:ln>
            <a:noFill/>
          </a:ln>
        </p:spPr>
        <p:txBody>
          <a:bodyPr wrap="square" lIns="58602" tIns="29300" rIns="58602" bIns="293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it-IT" altLang="en-US" sz="1800" b="1" i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Dr Giuseppe G. Loscocco</a:t>
            </a:r>
          </a:p>
          <a:p>
            <a:pPr algn="ctr">
              <a:defRPr/>
            </a:pPr>
            <a:endParaRPr lang="it-IT" altLang="en-US" sz="18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it-IT" altLang="en-US" sz="135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CRIMM</a:t>
            </a:r>
            <a:endParaRPr lang="it-IT" altLang="en-US" sz="135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23392" y="989331"/>
            <a:ext cx="4464496" cy="1408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583" tIns="38291" rIns="76583" bIns="38291">
            <a:spAutoFit/>
          </a:bodyPr>
          <a:lstStyle/>
          <a:p>
            <a:pPr algn="ctr" defTabSz="654258">
              <a:lnSpc>
                <a:spcPts val="1795"/>
              </a:lnSpc>
            </a:pPr>
            <a:r>
              <a:rPr lang="en-US" altLang="it-IT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</a:t>
            </a:r>
            <a:r>
              <a:rPr lang="en-US" altLang="it-IT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Giornata</a:t>
            </a:r>
            <a:r>
              <a:rPr lang="en-US" altLang="it-IT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Fiorentina</a:t>
            </a:r>
            <a:endParaRPr lang="en-US" altLang="it-IT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654258">
              <a:lnSpc>
                <a:spcPts val="1795"/>
              </a:lnSpc>
            </a:pPr>
            <a:r>
              <a:rPr lang="en-US" altLang="it-IT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dedicata</a:t>
            </a:r>
            <a:r>
              <a:rPr lang="en-US" altLang="it-IT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ai</a:t>
            </a:r>
            <a:r>
              <a:rPr lang="en-US" altLang="it-IT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pazienti</a:t>
            </a:r>
            <a:r>
              <a:rPr lang="en-US" altLang="it-IT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con </a:t>
            </a:r>
          </a:p>
          <a:p>
            <a:pPr algn="ctr" defTabSz="654258">
              <a:lnSpc>
                <a:spcPts val="1795"/>
              </a:lnSpc>
            </a:pPr>
            <a:r>
              <a:rPr lang="en-US" altLang="it-IT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malattie</a:t>
            </a:r>
            <a:r>
              <a:rPr lang="en-US" altLang="it-IT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mieloproliferative</a:t>
            </a:r>
            <a:r>
              <a:rPr lang="en-US" altLang="it-IT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</a:p>
          <a:p>
            <a:pPr algn="ctr" defTabSz="654258">
              <a:lnSpc>
                <a:spcPts val="1795"/>
              </a:lnSpc>
            </a:pPr>
            <a:r>
              <a:rPr lang="en-US" altLang="it-IT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croniche</a:t>
            </a:r>
            <a:endParaRPr lang="en-US" altLang="it-IT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654258">
              <a:lnSpc>
                <a:spcPct val="90000"/>
              </a:lnSpc>
            </a:pPr>
            <a:endParaRPr lang="it-IT" altLang="it-IT" sz="1275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654258">
              <a:lnSpc>
                <a:spcPts val="1795"/>
              </a:lnSpc>
            </a:pPr>
            <a:r>
              <a:rPr lang="en-US" altLang="it-IT" sz="1275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Sabato</a:t>
            </a:r>
            <a:r>
              <a:rPr lang="en-US" altLang="it-IT" sz="1275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275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17 </a:t>
            </a:r>
            <a:r>
              <a:rPr lang="en-US" altLang="it-IT" sz="1275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maggio</a:t>
            </a:r>
            <a:r>
              <a:rPr lang="en-US" altLang="it-IT" sz="1275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275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2025</a:t>
            </a:r>
            <a:endParaRPr lang="en-US" altLang="it-IT" sz="1275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3212976"/>
            <a:ext cx="6456462" cy="32817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C0AE990B-FE4E-8249-9111-E27D4E4B7388}"/>
              </a:ext>
            </a:extLst>
          </p:cNvPr>
          <p:cNvCxnSpPr/>
          <p:nvPr/>
        </p:nvCxnSpPr>
        <p:spPr>
          <a:xfrm>
            <a:off x="247244" y="880587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776FBF-C225-D089-BDBF-95DE205BB3F1}"/>
              </a:ext>
            </a:extLst>
          </p:cNvPr>
          <p:cNvSpPr txBox="1"/>
          <p:nvPr/>
        </p:nvSpPr>
        <p:spPr>
          <a:xfrm>
            <a:off x="687860" y="1268614"/>
            <a:ext cx="625965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Fusione genica più comune</a:t>
            </a:r>
          </a:p>
          <a:p>
            <a:r>
              <a:rPr lang="en-US" dirty="0"/>
              <a:t>t(5;12)(q32;p13.2)/</a:t>
            </a:r>
            <a:r>
              <a:rPr lang="en-US" b="1" i="1" dirty="0"/>
              <a:t>ETV6::PDGFRB</a:t>
            </a:r>
          </a:p>
          <a:p>
            <a:endParaRPr lang="it-IT" dirty="0"/>
          </a:p>
          <a:p>
            <a:r>
              <a:rPr lang="en-US" b="1" dirty="0"/>
              <a:t>Altri geni partner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&gt;30 partners, cryptic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/>
          </a:p>
          <a:p>
            <a:r>
              <a:rPr lang="en-US" b="1" dirty="0"/>
              <a:t>Diagnosi</a:t>
            </a:r>
          </a:p>
          <a:p>
            <a:r>
              <a:rPr lang="it-IT" dirty="0">
                <a:cs typeface="Arial" pitchFamily="34" charset="0"/>
              </a:rPr>
              <a:t>- Il cariotipo standard di solito mostra una traslocazione reciproca che coinvolge 5q31~q33; cariotipi complessi osservati</a:t>
            </a:r>
          </a:p>
          <a:p>
            <a:r>
              <a:rPr lang="en-US" dirty="0">
                <a:cs typeface="Arial" pitchFamily="34" charset="0"/>
              </a:rPr>
              <a:t>- La FISH </a:t>
            </a:r>
            <a:r>
              <a:rPr lang="en-US" dirty="0" err="1">
                <a:cs typeface="Arial" pitchFamily="34" charset="0"/>
              </a:rPr>
              <a:t>può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essere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adoperata</a:t>
            </a:r>
            <a:r>
              <a:rPr lang="en-US" dirty="0">
                <a:cs typeface="Arial" pitchFamily="34" charset="0"/>
              </a:rPr>
              <a:t> per </a:t>
            </a:r>
            <a:r>
              <a:rPr lang="en-US" dirty="0" err="1">
                <a:cs typeface="Arial" pitchFamily="34" charset="0"/>
              </a:rPr>
              <a:t>confermare</a:t>
            </a:r>
            <a:r>
              <a:rPr lang="en-US" dirty="0">
                <a:cs typeface="Arial" pitchFamily="34" charset="0"/>
              </a:rPr>
              <a:t> la </a:t>
            </a:r>
            <a:r>
              <a:rPr lang="en-US" dirty="0" err="1">
                <a:cs typeface="Arial" pitchFamily="34" charset="0"/>
              </a:rPr>
              <a:t>traslocazione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coinvolgente</a:t>
            </a:r>
            <a:r>
              <a:rPr lang="en-US" dirty="0">
                <a:cs typeface="Arial" pitchFamily="34" charset="0"/>
              </a:rPr>
              <a:t> il gene </a:t>
            </a:r>
            <a:r>
              <a:rPr lang="en-US" i="1" dirty="0">
                <a:cs typeface="Arial" pitchFamily="34" charset="0"/>
              </a:rPr>
              <a:t>PDGFRB</a:t>
            </a:r>
          </a:p>
          <a:p>
            <a:r>
              <a:rPr lang="en-US" dirty="0">
                <a:cs typeface="Arial" pitchFamily="34" charset="0"/>
              </a:rPr>
              <a:t>-</a:t>
            </a:r>
            <a:r>
              <a:rPr lang="en-US" dirty="0" err="1">
                <a:cs typeface="Arial" pitchFamily="34" charset="0"/>
              </a:rPr>
              <a:t>L’Analisi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molecolare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può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essere</a:t>
            </a:r>
            <a:r>
              <a:rPr lang="en-US" dirty="0">
                <a:cs typeface="Arial" pitchFamily="34" charset="0"/>
              </a:rPr>
              <a:t> utile </a:t>
            </a:r>
            <a:r>
              <a:rPr lang="en-US" dirty="0" err="1">
                <a:cs typeface="Arial" pitchFamily="34" charset="0"/>
              </a:rPr>
              <a:t>nei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casi</a:t>
            </a:r>
            <a:r>
              <a:rPr lang="en-US" dirty="0">
                <a:cs typeface="Arial" pitchFamily="34" charset="0"/>
              </a:rPr>
              <a:t> di </a:t>
            </a:r>
            <a:r>
              <a:rPr lang="it-IT" dirty="0">
                <a:cs typeface="Arial" pitchFamily="34" charset="0"/>
              </a:rPr>
              <a:t>riarrangiamenti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coinvolgenti</a:t>
            </a:r>
            <a:r>
              <a:rPr lang="en-US" dirty="0">
                <a:cs typeface="Arial" pitchFamily="34" charset="0"/>
              </a:rPr>
              <a:t> </a:t>
            </a:r>
            <a:r>
              <a:rPr lang="en-US" dirty="0" err="1">
                <a:cs typeface="Arial" pitchFamily="34" charset="0"/>
              </a:rPr>
              <a:t>altri</a:t>
            </a:r>
            <a:r>
              <a:rPr lang="en-US" dirty="0">
                <a:cs typeface="Arial" pitchFamily="34" charset="0"/>
              </a:rPr>
              <a:t> geni partner.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729310" y="1455023"/>
            <a:ext cx="35857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Manifestazioni cliniche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Tipiche</a:t>
            </a:r>
            <a:r>
              <a:rPr lang="en-US" dirty="0"/>
              <a:t> : CEL-like con monocitosi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 </a:t>
            </a:r>
            <a:r>
              <a:rPr lang="en-US" b="1" dirty="0"/>
              <a:t>Altre</a:t>
            </a:r>
            <a:r>
              <a:rPr lang="en-US" dirty="0"/>
              <a:t>: B-ALL/LL, AML or mast cell</a:t>
            </a:r>
          </a:p>
          <a:p>
            <a:r>
              <a:rPr lang="en-US" dirty="0"/>
              <a:t>proliferations (incremento triptasi</a:t>
            </a:r>
            <a:r>
              <a:rPr lang="it-IT" dirty="0"/>
              <a:t>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7244" y="-75571"/>
            <a:ext cx="9144000" cy="71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Neoplasie mieloidi/linfoidi con riarrangiamento </a:t>
            </a:r>
            <a:r>
              <a:rPr lang="it-IT" sz="24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PDGFRB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A562419-1BAD-644A-9B17-1696D7273FB6}"/>
              </a:ext>
            </a:extLst>
          </p:cNvPr>
          <p:cNvSpPr txBox="1">
            <a:spLocks/>
          </p:cNvSpPr>
          <p:nvPr/>
        </p:nvSpPr>
        <p:spPr>
          <a:xfrm>
            <a:off x="628244" y="5195988"/>
            <a:ext cx="7248816" cy="1521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b="1" dirty="0">
                <a:ea typeface="ＭＳ Ｐゴシック" pitchFamily="34" charset="-128"/>
                <a:cs typeface="Arial" pitchFamily="34" charset="0"/>
              </a:rPr>
              <a:t>Target therapy </a:t>
            </a:r>
          </a:p>
          <a:p>
            <a:pPr algn="l">
              <a:lnSpc>
                <a:spcPct val="80000"/>
              </a:lnSpc>
            </a:pPr>
            <a:r>
              <a:rPr lang="en-US" sz="1800" dirty="0">
                <a:highlight>
                  <a:srgbClr val="FFFF00"/>
                </a:highlight>
                <a:cs typeface="Arial" pitchFamily="34" charset="0"/>
              </a:rPr>
              <a:t>Imatinib </a:t>
            </a:r>
            <a:r>
              <a:rPr lang="en-US" sz="1800" u="sng" dirty="0">
                <a:highlight>
                  <a:srgbClr val="FFFF00"/>
                </a:highlight>
                <a:cs typeface="Arial" pitchFamily="34" charset="0"/>
              </a:rPr>
              <a:t>400 mg al </a:t>
            </a:r>
            <a:r>
              <a:rPr lang="en-US" sz="1800" u="sng" dirty="0" err="1">
                <a:highlight>
                  <a:srgbClr val="FFFF00"/>
                </a:highlight>
                <a:cs typeface="Arial" pitchFamily="34" charset="0"/>
              </a:rPr>
              <a:t>giorno</a:t>
            </a:r>
            <a:r>
              <a:rPr lang="en-US" sz="1800" u="sng" dirty="0">
                <a:highlight>
                  <a:srgbClr val="FFFF00"/>
                </a:highlight>
                <a:cs typeface="Arial" pitchFamily="34" charset="0"/>
              </a:rPr>
              <a:t> è raccomandato</a:t>
            </a:r>
            <a:r>
              <a:rPr lang="en-US" sz="1800" dirty="0">
                <a:cs typeface="Arial" pitchFamily="34" charset="0"/>
              </a:rPr>
              <a:t>; </a:t>
            </a:r>
            <a:r>
              <a:rPr lang="en-US" sz="1800" dirty="0" err="1">
                <a:cs typeface="Arial" pitchFamily="34" charset="0"/>
              </a:rPr>
              <a:t>dosaggi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en-US" sz="1800" dirty="0" err="1">
                <a:cs typeface="Arial" pitchFamily="34" charset="0"/>
              </a:rPr>
              <a:t>inferiori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en-US" sz="1800" dirty="0" err="1">
                <a:cs typeface="Arial" pitchFamily="34" charset="0"/>
              </a:rPr>
              <a:t>possono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en-US" sz="1800" dirty="0" err="1">
                <a:cs typeface="Arial" pitchFamily="34" charset="0"/>
              </a:rPr>
              <a:t>essere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en-US" sz="1800" dirty="0" err="1">
                <a:cs typeface="Arial" pitchFamily="34" charset="0"/>
              </a:rPr>
              <a:t>prescritti</a:t>
            </a:r>
            <a:r>
              <a:rPr lang="en-US" sz="1800" dirty="0">
                <a:cs typeface="Arial" pitchFamily="34" charset="0"/>
              </a:rPr>
              <a:t> con </a:t>
            </a:r>
            <a:r>
              <a:rPr lang="en-US" sz="1800" dirty="0" err="1">
                <a:cs typeface="Arial" pitchFamily="34" charset="0"/>
              </a:rPr>
              <a:t>variabile</a:t>
            </a:r>
            <a:r>
              <a:rPr lang="en-US" sz="1800" dirty="0">
                <a:cs typeface="Arial" pitchFamily="34" charset="0"/>
              </a:rPr>
              <a:t> </a:t>
            </a:r>
            <a:r>
              <a:rPr lang="en-US" sz="1800" dirty="0" err="1">
                <a:cs typeface="Arial" pitchFamily="34" charset="0"/>
              </a:rPr>
              <a:t>efficacia</a:t>
            </a:r>
            <a:r>
              <a:rPr lang="en-US" sz="1800" dirty="0"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7185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493295" y="1183821"/>
            <a:ext cx="11237494" cy="50736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2000" dirty="0">
                <a:ea typeface="ＭＳ Ｐゴシック" pitchFamily="34" charset="-128"/>
                <a:cs typeface="Arial" pitchFamily="34" charset="0"/>
              </a:rPr>
              <a:t>Descritto per la prima volta nel 1995; 30 partner di fusione da allora descritti (incluso BCR); il più comune è t(8;13)(p11.2;q12.1)/</a:t>
            </a:r>
            <a:r>
              <a:rPr lang="it-IT" sz="2000" b="1" i="1" dirty="0">
                <a:ea typeface="ＭＳ Ｐゴシック" pitchFamily="34" charset="-128"/>
                <a:cs typeface="Arial" pitchFamily="34" charset="0"/>
              </a:rPr>
              <a:t>ZMYM2::FGFR1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i="1" dirty="0">
              <a:ea typeface="ＭＳ Ｐゴシック" pitchFamily="34" charset="-128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it-IT" sz="2000" b="1" dirty="0">
                <a:ea typeface="ＭＳ Ｐゴシック" pitchFamily="34" charset="-128"/>
                <a:cs typeface="Arial" pitchFamily="34" charset="0"/>
              </a:rPr>
              <a:t>Manifestazioni cliniche e BM: </a:t>
            </a:r>
            <a:r>
              <a:rPr lang="it-IT" sz="2000" dirty="0">
                <a:ea typeface="ＭＳ Ｐゴシック" pitchFamily="34" charset="-128"/>
                <a:cs typeface="Arial" pitchFamily="34" charset="0"/>
              </a:rPr>
              <a:t>MPN o AML, solitamente con eosinofilia; linfoma linfoblastico a cellule B/T; rari casi con mastociti atipici / mastocitosi e sarcoma mieloide</a:t>
            </a:r>
            <a:endParaRPr lang="en-US" sz="2000" dirty="0"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cs typeface="Arial" pitchFamily="34" charset="0"/>
              </a:rPr>
              <a:t>Diagnosi:  </a:t>
            </a:r>
            <a:r>
              <a:rPr lang="it-IT" sz="2000" dirty="0">
                <a:cs typeface="Arial" pitchFamily="34" charset="0"/>
              </a:rPr>
              <a:t>Traslocazioni reciproche citogeneticamente visibili che coinvolgono il breakpoint cromosomico 8p11-12; ulteriori anomalie citogenetiche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ea typeface="ＭＳ Ｐゴシック" pitchFamily="34" charset="-128"/>
                <a:cs typeface="Arial" pitchFamily="34" charset="0"/>
              </a:rPr>
              <a:t>Biology: </a:t>
            </a:r>
            <a:r>
              <a:rPr lang="it-IT" sz="2000" dirty="0">
                <a:ea typeface="ＭＳ Ｐゴシック" pitchFamily="34" charset="-128"/>
                <a:cs typeface="Arial" pitchFamily="34" charset="0"/>
              </a:rPr>
              <a:t>Sorge in un progenitore ematopoietico multipotente. Storicamente indicato come leucemia/linfoma a cellule staminali o sindrome mieloproliferativa 8p11.</a:t>
            </a:r>
            <a:endParaRPr lang="en-US" sz="2000" i="1" dirty="0"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en-US" sz="2000" dirty="0">
              <a:ea typeface="ＭＳ Ｐゴシック" pitchFamily="34" charset="-128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ea typeface="ＭＳ Ｐゴシック" pitchFamily="34" charset="-128"/>
                <a:cs typeface="Arial" pitchFamily="34" charset="0"/>
              </a:rPr>
              <a:t>Decorso clinico</a:t>
            </a:r>
            <a:r>
              <a:rPr lang="en-US" sz="2000" dirty="0">
                <a:ea typeface="ＭＳ Ｐゴシック" pitchFamily="34" charset="-128"/>
                <a:cs typeface="Arial" pitchFamily="34" charset="0"/>
              </a:rPr>
              <a:t>:  Aggressivo, spesso evolve in AML 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ea typeface="ＭＳ Ｐゴシック" pitchFamily="34" charset="-128"/>
                <a:cs typeface="Arial" pitchFamily="34" charset="0"/>
              </a:rPr>
              <a:t>Terapia</a:t>
            </a:r>
            <a:r>
              <a:rPr lang="en-US" sz="2000" dirty="0">
                <a:ea typeface="ＭＳ Ｐゴシック" pitchFamily="34" charset="-128"/>
                <a:cs typeface="Arial" pitchFamily="34" charset="0"/>
              </a:rPr>
              <a:t>: </a:t>
            </a:r>
            <a:r>
              <a:rPr lang="it-IT" sz="2000" dirty="0">
                <a:ea typeface="ＭＳ Ｐゴシック" pitchFamily="34" charset="-128"/>
                <a:cs typeface="Arial" pitchFamily="34" charset="0"/>
              </a:rPr>
              <a:t>Chemioterapia intensiva da AML/ALL seguita da trapianto; risposte transitorie con ponatinib; inibitori selettivi e potenti di FGFR1 come </a:t>
            </a:r>
            <a:r>
              <a:rPr lang="it-IT" sz="2000" dirty="0" smtClean="0">
                <a:highlight>
                  <a:srgbClr val="FFFF00"/>
                </a:highlight>
                <a:ea typeface="ＭＳ Ｐゴシック" pitchFamily="34" charset="-128"/>
                <a:cs typeface="Arial" pitchFamily="34" charset="0"/>
              </a:rPr>
              <a:t>PEMIGATINIB, attualmente non approvato.</a:t>
            </a:r>
            <a:endParaRPr lang="en-US" sz="2000" dirty="0">
              <a:highlight>
                <a:srgbClr val="FFFF00"/>
              </a:highlight>
              <a:ea typeface="ＭＳ Ｐゴシック" pitchFamily="34" charset="-128"/>
            </a:endParaRPr>
          </a:p>
          <a:p>
            <a:pPr marL="0" indent="0">
              <a:lnSpc>
                <a:spcPct val="70000"/>
              </a:lnSpc>
              <a:buNone/>
            </a:pPr>
            <a:endParaRPr lang="en-US" sz="2000" dirty="0"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689E6D36-C182-7A44-BFC9-D7F51D33A5CE}"/>
              </a:ext>
            </a:extLst>
          </p:cNvPr>
          <p:cNvCxnSpPr/>
          <p:nvPr/>
        </p:nvCxnSpPr>
        <p:spPr>
          <a:xfrm>
            <a:off x="184278" y="936536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297455" y="270506"/>
            <a:ext cx="71254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Neoplasie mieloidi/linfoidi con riarrangiamento </a:t>
            </a:r>
            <a:r>
              <a:rPr lang="it-IT" sz="24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FGFR1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06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6D7FFB37-79A3-B3DD-3435-E7C10315AE1D}"/>
              </a:ext>
            </a:extLst>
          </p:cNvPr>
          <p:cNvCxnSpPr/>
          <p:nvPr/>
        </p:nvCxnSpPr>
        <p:spPr>
          <a:xfrm>
            <a:off x="184278" y="768376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B18D8550-09B5-B7E0-61C7-1B3E6A6B0F96}"/>
              </a:ext>
            </a:extLst>
          </p:cNvPr>
          <p:cNvSpPr txBox="1">
            <a:spLocks/>
          </p:cNvSpPr>
          <p:nvPr/>
        </p:nvSpPr>
        <p:spPr>
          <a:xfrm>
            <a:off x="410982" y="871431"/>
            <a:ext cx="10991088" cy="7315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u="none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latin typeface="+mn-lt"/>
              </a:rPr>
              <a:t>F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IGHT-203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: A Phase 2, Open-label Study Evaluating the Efficacy and Safety of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Pemigatinib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in Patients With MLN Harboring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FGFR1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Rearrangement: Study Design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4245EEBC-00BB-E4CF-2E6B-873D8A9B0865}"/>
              </a:ext>
            </a:extLst>
          </p:cNvPr>
          <p:cNvGrpSpPr/>
          <p:nvPr/>
        </p:nvGrpSpPr>
        <p:grpSpPr>
          <a:xfrm>
            <a:off x="1182459" y="1945546"/>
            <a:ext cx="9709122" cy="1476423"/>
            <a:chOff x="405616" y="3116985"/>
            <a:chExt cx="9709122" cy="1476423"/>
          </a:xfrm>
        </p:grpSpPr>
        <p:grpSp>
          <p:nvGrpSpPr>
            <p:cNvPr id="7" name="Group 49">
              <a:extLst>
                <a:ext uri="{FF2B5EF4-FFF2-40B4-BE49-F238E27FC236}">
                  <a16:creationId xmlns:a16="http://schemas.microsoft.com/office/drawing/2014/main" id="{A9C774A4-2909-81C4-3087-AB7F793C64DD}"/>
                </a:ext>
              </a:extLst>
            </p:cNvPr>
            <p:cNvGrpSpPr/>
            <p:nvPr/>
          </p:nvGrpSpPr>
          <p:grpSpPr>
            <a:xfrm>
              <a:off x="405616" y="3116985"/>
              <a:ext cx="9709122" cy="1476423"/>
              <a:chOff x="331725" y="3421783"/>
              <a:chExt cx="9709122" cy="1476423"/>
            </a:xfrm>
          </p:grpSpPr>
          <p:sp>
            <p:nvSpPr>
              <p:cNvPr id="9" name="Rectangle: Rounded Corners 12">
                <a:extLst>
                  <a:ext uri="{FF2B5EF4-FFF2-40B4-BE49-F238E27FC236}">
                    <a16:creationId xmlns:a16="http://schemas.microsoft.com/office/drawing/2014/main" id="{91E0C8DF-16FF-272B-18F1-DEC1A38BBE6A}"/>
                  </a:ext>
                </a:extLst>
              </p:cNvPr>
              <p:cNvSpPr/>
              <p:nvPr/>
            </p:nvSpPr>
            <p:spPr>
              <a:xfrm>
                <a:off x="331725" y="3482740"/>
                <a:ext cx="2857115" cy="126737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b="1" dirty="0"/>
                  <a:t>Patients </a:t>
                </a:r>
                <a:r>
                  <a:rPr lang="en-GB" sz="1400" b="1" dirty="0">
                    <a:solidFill>
                      <a:schemeClr val="bg1"/>
                    </a:solidFill>
                  </a:rPr>
                  <a:t>with MLNs harboring</a:t>
                </a:r>
                <a:r>
                  <a:rPr lang="en-GB" sz="1400" b="1" dirty="0"/>
                  <a:t>  </a:t>
                </a:r>
                <a:r>
                  <a:rPr lang="en-GB" sz="1400" b="1" i="1" dirty="0"/>
                  <a:t>FGFR1</a:t>
                </a:r>
                <a:r>
                  <a:rPr lang="en-GB" sz="1400" b="1" dirty="0"/>
                  <a:t> rearrangement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≥ 18 years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8p11 rearrangement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Life expectancy ≥ 12 weeks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ECOG PS status 0-2</a:t>
                </a:r>
              </a:p>
            </p:txBody>
          </p:sp>
          <p:sp>
            <p:nvSpPr>
              <p:cNvPr id="10" name="Rectangle: Rounded Corners 15">
                <a:extLst>
                  <a:ext uri="{FF2B5EF4-FFF2-40B4-BE49-F238E27FC236}">
                    <a16:creationId xmlns:a16="http://schemas.microsoft.com/office/drawing/2014/main" id="{52EAF48D-3D75-55BD-5054-7B30EDE0BA87}"/>
                  </a:ext>
                </a:extLst>
              </p:cNvPr>
              <p:cNvSpPr/>
              <p:nvPr/>
            </p:nvSpPr>
            <p:spPr>
              <a:xfrm>
                <a:off x="3506431" y="3502681"/>
                <a:ext cx="2524710" cy="1267379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b="1" dirty="0"/>
                  <a:t>Pemigatinib</a:t>
                </a:r>
                <a:r>
                  <a:rPr lang="en-GB" sz="1400" dirty="0"/>
                  <a:t/>
                </a:r>
                <a:br>
                  <a:rPr lang="en-GB" sz="1400" dirty="0"/>
                </a:br>
                <a:r>
                  <a:rPr lang="en-GB" sz="1400" dirty="0"/>
                  <a:t>13.5 mg on a 21-day cycle </a:t>
                </a:r>
                <a:br>
                  <a:rPr lang="en-GB" sz="1400" dirty="0"/>
                </a:br>
                <a:r>
                  <a:rPr lang="en-GB" sz="1400" dirty="0"/>
                  <a:t>(2 weeks on, 1 week off) </a:t>
                </a:r>
              </a:p>
            </p:txBody>
          </p:sp>
          <p:sp>
            <p:nvSpPr>
              <p:cNvPr id="12" name="Rectangle: Rounded Corners 17">
                <a:extLst>
                  <a:ext uri="{FF2B5EF4-FFF2-40B4-BE49-F238E27FC236}">
                    <a16:creationId xmlns:a16="http://schemas.microsoft.com/office/drawing/2014/main" id="{1A7C2913-9B07-0642-100F-E935F3B66823}"/>
                  </a:ext>
                </a:extLst>
              </p:cNvPr>
              <p:cNvSpPr/>
              <p:nvPr/>
            </p:nvSpPr>
            <p:spPr>
              <a:xfrm>
                <a:off x="6482002" y="4305374"/>
                <a:ext cx="1462645" cy="489790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Disease progression</a:t>
                </a:r>
              </a:p>
            </p:txBody>
          </p:sp>
          <p:sp>
            <p:nvSpPr>
              <p:cNvPr id="13" name="Rectangle: Rounded Corners 18">
                <a:extLst>
                  <a:ext uri="{FF2B5EF4-FFF2-40B4-BE49-F238E27FC236}">
                    <a16:creationId xmlns:a16="http://schemas.microsoft.com/office/drawing/2014/main" id="{2E316541-07BD-00BC-8A42-9EA7E5F7907D}"/>
                  </a:ext>
                </a:extLst>
              </p:cNvPr>
              <p:cNvSpPr/>
              <p:nvPr/>
            </p:nvSpPr>
            <p:spPr>
              <a:xfrm>
                <a:off x="6482001" y="3540528"/>
                <a:ext cx="1462645" cy="489790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Response </a:t>
                </a:r>
              </a:p>
              <a:p>
                <a:pPr algn="ctr"/>
                <a:r>
                  <a:rPr lang="en-GB" sz="1400" dirty="0"/>
                  <a:t>(per protocol)</a:t>
                </a:r>
              </a:p>
            </p:txBody>
          </p:sp>
          <p:sp>
            <p:nvSpPr>
              <p:cNvPr id="14" name="Rectangle: Rounded Corners 19">
                <a:extLst>
                  <a:ext uri="{FF2B5EF4-FFF2-40B4-BE49-F238E27FC236}">
                    <a16:creationId xmlns:a16="http://schemas.microsoft.com/office/drawing/2014/main" id="{59821C8B-AA47-931C-1818-7FE11F3DEAB1}"/>
                  </a:ext>
                </a:extLst>
              </p:cNvPr>
              <p:cNvSpPr/>
              <p:nvPr/>
            </p:nvSpPr>
            <p:spPr>
              <a:xfrm>
                <a:off x="8229848" y="3421783"/>
                <a:ext cx="1810186" cy="703227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Continue treatment </a:t>
                </a:r>
                <a:br>
                  <a:rPr lang="en-GB" sz="1400" dirty="0"/>
                </a:br>
                <a:r>
                  <a:rPr lang="en-GB" sz="1400" dirty="0"/>
                  <a:t>21-day cycle</a:t>
                </a:r>
              </a:p>
            </p:txBody>
          </p:sp>
          <p:sp>
            <p:nvSpPr>
              <p:cNvPr id="15" name="Rectangle: Rounded Corners 20">
                <a:extLst>
                  <a:ext uri="{FF2B5EF4-FFF2-40B4-BE49-F238E27FC236}">
                    <a16:creationId xmlns:a16="http://schemas.microsoft.com/office/drawing/2014/main" id="{44C6D250-C489-A9B0-4AEC-4EE2267B5830}"/>
                  </a:ext>
                </a:extLst>
              </p:cNvPr>
              <p:cNvSpPr/>
              <p:nvPr/>
            </p:nvSpPr>
            <p:spPr>
              <a:xfrm>
                <a:off x="8230661" y="4194813"/>
                <a:ext cx="1810186" cy="703393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/>
                  <a:t>Discontinue </a:t>
                </a:r>
              </a:p>
              <a:p>
                <a:pPr algn="ctr"/>
                <a:r>
                  <a:rPr lang="en-GB" sz="1400" dirty="0"/>
                  <a:t>(safety and survival follow-up)</a:t>
                </a:r>
                <a:r>
                  <a:rPr lang="en-GB" sz="1400" baseline="30000" dirty="0"/>
                  <a:t>b</a:t>
                </a:r>
                <a:endParaRPr lang="en-GB" sz="1400" dirty="0"/>
              </a:p>
            </p:txBody>
          </p:sp>
          <p:cxnSp>
            <p:nvCxnSpPr>
              <p:cNvPr id="16" name="Connector: Elbow 7">
                <a:extLst>
                  <a:ext uri="{FF2B5EF4-FFF2-40B4-BE49-F238E27FC236}">
                    <a16:creationId xmlns:a16="http://schemas.microsoft.com/office/drawing/2014/main" id="{415D09F2-F88A-CE25-CDE5-D5F9E0C27440}"/>
                  </a:ext>
                </a:extLst>
              </p:cNvPr>
              <p:cNvCxnSpPr>
                <a:cxnSpLocks/>
                <a:stCxn id="10" idx="3"/>
                <a:endCxn id="13" idx="1"/>
              </p:cNvCxnSpPr>
              <p:nvPr/>
            </p:nvCxnSpPr>
            <p:spPr>
              <a:xfrm flipV="1">
                <a:off x="6031141" y="3785423"/>
                <a:ext cx="450860" cy="350948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or: Elbow 26">
                <a:extLst>
                  <a:ext uri="{FF2B5EF4-FFF2-40B4-BE49-F238E27FC236}">
                    <a16:creationId xmlns:a16="http://schemas.microsoft.com/office/drawing/2014/main" id="{60A6F31D-0D5D-5FC6-0ACA-432F2081DCAE}"/>
                  </a:ext>
                </a:extLst>
              </p:cNvPr>
              <p:cNvCxnSpPr>
                <a:cxnSpLocks/>
                <a:endCxn id="12" idx="1"/>
              </p:cNvCxnSpPr>
              <p:nvPr/>
            </p:nvCxnSpPr>
            <p:spPr>
              <a:xfrm>
                <a:off x="5772520" y="4143482"/>
                <a:ext cx="709482" cy="406787"/>
              </a:xfrm>
              <a:prstGeom prst="bentConnector3">
                <a:avLst>
                  <a:gd name="adj1" fmla="val 68226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35">
                <a:extLst>
                  <a:ext uri="{FF2B5EF4-FFF2-40B4-BE49-F238E27FC236}">
                    <a16:creationId xmlns:a16="http://schemas.microsoft.com/office/drawing/2014/main" id="{42A8D06B-8335-1866-96AE-0B19C5BDB8DF}"/>
                  </a:ext>
                </a:extLst>
              </p:cNvPr>
              <p:cNvCxnSpPr>
                <a:cxnSpLocks/>
                <a:stCxn id="13" idx="3"/>
                <a:endCxn id="14" idx="1"/>
              </p:cNvCxnSpPr>
              <p:nvPr/>
            </p:nvCxnSpPr>
            <p:spPr>
              <a:xfrm flipV="1">
                <a:off x="7944646" y="3773397"/>
                <a:ext cx="285202" cy="120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37">
                <a:extLst>
                  <a:ext uri="{FF2B5EF4-FFF2-40B4-BE49-F238E27FC236}">
                    <a16:creationId xmlns:a16="http://schemas.microsoft.com/office/drawing/2014/main" id="{6E0B4F13-71E7-B53E-C583-90A0EE9F285A}"/>
                  </a:ext>
                </a:extLst>
              </p:cNvPr>
              <p:cNvCxnSpPr>
                <a:cxnSpLocks/>
                <a:stCxn id="12" idx="3"/>
                <a:endCxn id="15" idx="1"/>
              </p:cNvCxnSpPr>
              <p:nvPr/>
            </p:nvCxnSpPr>
            <p:spPr>
              <a:xfrm flipV="1">
                <a:off x="7944647" y="4546510"/>
                <a:ext cx="286014" cy="37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52">
              <a:extLst>
                <a:ext uri="{FF2B5EF4-FFF2-40B4-BE49-F238E27FC236}">
                  <a16:creationId xmlns:a16="http://schemas.microsoft.com/office/drawing/2014/main" id="{D4703B7E-BB6A-FA77-1B87-BD3A1A4B81BB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3262731" y="3831573"/>
              <a:ext cx="317591" cy="71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967083D-EF80-B5CF-C641-D4B3AF455F58}"/>
              </a:ext>
            </a:extLst>
          </p:cNvPr>
          <p:cNvSpPr txBox="1"/>
          <p:nvPr/>
        </p:nvSpPr>
        <p:spPr>
          <a:xfrm>
            <a:off x="10075978" y="6388056"/>
            <a:ext cx="1552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/>
              <a:t>Gotlib et al, ASH 2021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C92BA4E-B868-6CA6-53AF-EEBE833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22" y="4147237"/>
            <a:ext cx="6915703" cy="1646596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A8C76FA-07E9-C416-4C09-27B4E8BF5419}"/>
              </a:ext>
            </a:extLst>
          </p:cNvPr>
          <p:cNvSpPr txBox="1"/>
          <p:nvPr/>
        </p:nvSpPr>
        <p:spPr>
          <a:xfrm>
            <a:off x="179561" y="3580594"/>
            <a:ext cx="2857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# 34 pts enrolled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7C949AA-5A5A-CDD5-B38E-86F34832B7C8}"/>
              </a:ext>
            </a:extLst>
          </p:cNvPr>
          <p:cNvSpPr txBox="1"/>
          <p:nvPr/>
        </p:nvSpPr>
        <p:spPr>
          <a:xfrm>
            <a:off x="7850164" y="4160994"/>
            <a:ext cx="3879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The most common treatment-</a:t>
            </a:r>
            <a:r>
              <a:rPr lang="it-IT" sz="1400" dirty="0" err="1"/>
              <a:t>emergent</a:t>
            </a:r>
            <a:r>
              <a:rPr lang="it-IT" sz="1400" dirty="0"/>
              <a:t> AEs were: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400" dirty="0" err="1"/>
              <a:t>hyperphosphatemia</a:t>
            </a:r>
            <a:r>
              <a:rPr lang="it-IT" sz="1400" dirty="0"/>
              <a:t> (68%)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400" dirty="0"/>
              <a:t>alopecia (59%)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400" dirty="0" err="1"/>
              <a:t>diarrhea</a:t>
            </a:r>
            <a:r>
              <a:rPr lang="it-IT" sz="1400" dirty="0"/>
              <a:t> (50%)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400" dirty="0" err="1"/>
              <a:t>stomatitis</a:t>
            </a:r>
            <a:r>
              <a:rPr lang="it-IT" sz="1400" dirty="0"/>
              <a:t> (44%)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it-IT" sz="1400" dirty="0"/>
              <a:t>anemia (35%)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1BE7315-3605-5998-E156-ECCBC6896966}"/>
              </a:ext>
            </a:extLst>
          </p:cNvPr>
          <p:cNvSpPr txBox="1"/>
          <p:nvPr/>
        </p:nvSpPr>
        <p:spPr>
          <a:xfrm>
            <a:off x="179561" y="6021922"/>
            <a:ext cx="10272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u="sng" dirty="0"/>
              <a:t>Opzione di trattamento a lungo termine per pazienti non idonei per allo-HSCT o strategia di bridging per allo-HSCT</a:t>
            </a:r>
          </a:p>
        </p:txBody>
      </p:sp>
      <p:sp>
        <p:nvSpPr>
          <p:cNvPr id="4" name="Rettangolo 3"/>
          <p:cNvSpPr/>
          <p:nvPr/>
        </p:nvSpPr>
        <p:spPr>
          <a:xfrm>
            <a:off x="210688" y="199765"/>
            <a:ext cx="97102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Neoplasie mieloidi/linfoidi con riarrangiamento </a:t>
            </a:r>
            <a:r>
              <a:rPr lang="it-IT" sz="24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FGFR1: </a:t>
            </a:r>
            <a:r>
              <a:rPr lang="it-IT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nuovo trattamento</a:t>
            </a:r>
          </a:p>
          <a:p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41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C0AE990B-FE4E-8249-9111-E27D4E4B7388}"/>
              </a:ext>
            </a:extLst>
          </p:cNvPr>
          <p:cNvCxnSpPr/>
          <p:nvPr/>
        </p:nvCxnSpPr>
        <p:spPr>
          <a:xfrm>
            <a:off x="247244" y="880587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776FBF-C225-D089-BDBF-95DE205BB3F1}"/>
              </a:ext>
            </a:extLst>
          </p:cNvPr>
          <p:cNvSpPr txBox="1"/>
          <p:nvPr/>
        </p:nvSpPr>
        <p:spPr>
          <a:xfrm>
            <a:off x="613836" y="1376247"/>
            <a:ext cx="62596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Fusione genica più comune</a:t>
            </a:r>
          </a:p>
          <a:p>
            <a:r>
              <a:rPr lang="en-US" dirty="0"/>
              <a:t>t(8;9)(p22;p24.1)/</a:t>
            </a:r>
            <a:r>
              <a:rPr lang="en-US" b="1" i="1" dirty="0"/>
              <a:t>PCM1::JAK2 </a:t>
            </a:r>
          </a:p>
          <a:p>
            <a:endParaRPr lang="it-IT" dirty="0"/>
          </a:p>
          <a:p>
            <a:r>
              <a:rPr lang="en-US" b="1" dirty="0"/>
              <a:t>Altri geni partner</a:t>
            </a:r>
            <a:endParaRPr lang="it-IT" dirty="0"/>
          </a:p>
          <a:p>
            <a:r>
              <a:rPr lang="en-US" i="1" dirty="0"/>
              <a:t>ETV6</a:t>
            </a:r>
            <a:r>
              <a:rPr lang="en-US" dirty="0"/>
              <a:t> and </a:t>
            </a:r>
            <a:r>
              <a:rPr lang="en-US" i="1" dirty="0"/>
              <a:t>BCR</a:t>
            </a:r>
          </a:p>
          <a:p>
            <a:endParaRPr lang="it-IT" dirty="0"/>
          </a:p>
          <a:p>
            <a:r>
              <a:rPr lang="en-US" b="1" dirty="0"/>
              <a:t>Diagnosi</a:t>
            </a:r>
          </a:p>
          <a:p>
            <a:pPr fontAlgn="base"/>
            <a:r>
              <a:rPr lang="en-US" dirty="0"/>
              <a:t>Identificazione della t(8;9)(p22;p24.1) </a:t>
            </a:r>
            <a:r>
              <a:rPr lang="en-US" i="1" dirty="0"/>
              <a:t>PCM1-JAK2</a:t>
            </a:r>
            <a:r>
              <a:rPr lang="en-US" dirty="0"/>
              <a:t>  con citogenetica convenzionale e  conferma con FISH or RT-PCR.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fontAlgn="base"/>
            <a:r>
              <a:rPr lang="en-US" b="1" dirty="0"/>
              <a:t>Terapia</a:t>
            </a:r>
          </a:p>
          <a:p>
            <a:pPr fontAlgn="base"/>
            <a:endParaRPr lang="en-US" b="1" dirty="0"/>
          </a:p>
          <a:p>
            <a:pPr fontAlgn="base"/>
            <a:r>
              <a:rPr lang="en-US" b="1" u="sng" dirty="0"/>
              <a:t>Non rispondono alla terapia con imatinib</a:t>
            </a:r>
            <a:r>
              <a:rPr lang="en-US" dirty="0"/>
              <a:t>; il JAK1/2 </a:t>
            </a:r>
            <a:r>
              <a:rPr lang="en-US" dirty="0" err="1"/>
              <a:t>inibitore</a:t>
            </a:r>
            <a:r>
              <a:rPr lang="en-US" dirty="0"/>
              <a:t> </a:t>
            </a:r>
            <a:r>
              <a:rPr lang="en-US" b="1" u="sng" dirty="0"/>
              <a:t>ruxolitinib</a:t>
            </a:r>
            <a:r>
              <a:rPr lang="en-US" dirty="0"/>
              <a:t> </a:t>
            </a:r>
            <a:r>
              <a:rPr lang="en-US" dirty="0" err="1"/>
              <a:t>può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opzione</a:t>
            </a:r>
            <a:r>
              <a:rPr lang="en-US" dirty="0"/>
              <a:t> in </a:t>
            </a:r>
            <a:r>
              <a:rPr lang="en-US" dirty="0" err="1"/>
              <a:t>alcuni</a:t>
            </a:r>
            <a:r>
              <a:rPr lang="en-US" dirty="0"/>
              <a:t> </a:t>
            </a:r>
            <a:r>
              <a:rPr lang="en-US" dirty="0" err="1"/>
              <a:t>casi</a:t>
            </a:r>
            <a:r>
              <a:rPr lang="en-US" dirty="0"/>
              <a:t>; unica terapia </a:t>
            </a:r>
            <a:r>
              <a:rPr lang="en-US" dirty="0" err="1"/>
              <a:t>curativa</a:t>
            </a:r>
            <a:r>
              <a:rPr lang="en-US" dirty="0"/>
              <a:t> è il </a:t>
            </a:r>
            <a:r>
              <a:rPr lang="en-US" dirty="0" err="1"/>
              <a:t>trapianto</a:t>
            </a:r>
            <a:r>
              <a:rPr lang="en-US" dirty="0"/>
              <a:t> </a:t>
            </a:r>
            <a:r>
              <a:rPr lang="en-US" dirty="0" err="1"/>
              <a:t>allogenico</a:t>
            </a:r>
            <a:r>
              <a:rPr lang="en-US" dirty="0"/>
              <a:t>. </a:t>
            </a:r>
            <a:endParaRPr lang="en-US" b="1" dirty="0"/>
          </a:p>
          <a:p>
            <a:pPr fontAlgn="base"/>
            <a:endParaRPr lang="en-US" b="1" dirty="0"/>
          </a:p>
          <a:p>
            <a:pPr fontAlgn="base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862774" y="1109857"/>
            <a:ext cx="39665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Manifestazioni cliniche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b="1" dirty="0"/>
              <a:t>Tipiche</a:t>
            </a:r>
            <a:r>
              <a:rPr lang="en-US" dirty="0"/>
              <a:t>: MPN/MPN-MDS like with eosinophilia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Altre</a:t>
            </a:r>
            <a:r>
              <a:rPr lang="en-US" dirty="0"/>
              <a:t>: B and T ALL/LL with MPN BM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0265" y="-9077"/>
            <a:ext cx="9144000" cy="711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Neoplasie mieloidi/linfoidi con riarrangiamento </a:t>
            </a:r>
            <a:r>
              <a:rPr lang="it-IT" sz="2400" b="1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JAK2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5190" t="6190" r="55609" b="4413"/>
          <a:stretch/>
        </p:blipFill>
        <p:spPr>
          <a:xfrm>
            <a:off x="7565713" y="3015566"/>
            <a:ext cx="4263622" cy="273465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510871" y="6058521"/>
            <a:ext cx="3515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Sun Y, Front Oncol. 2021;11:753842.</a:t>
            </a:r>
          </a:p>
          <a:p>
            <a:r>
              <a:rPr lang="en-US" sz="1400" dirty="0"/>
              <a:t>Kaplan HG, Oncologist. 2022;27(8):e661-e670</a:t>
            </a:r>
          </a:p>
        </p:txBody>
      </p:sp>
    </p:spTree>
    <p:extLst>
      <p:ext uri="{BB962C8B-B14F-4D97-AF65-F5344CB8AC3E}">
        <p14:creationId xmlns:p14="http://schemas.microsoft.com/office/powerpoint/2010/main" val="842966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F1ED466-54DF-2D4F-9520-CA5BB9659748}"/>
              </a:ext>
            </a:extLst>
          </p:cNvPr>
          <p:cNvSpPr txBox="1"/>
          <p:nvPr/>
        </p:nvSpPr>
        <p:spPr>
          <a:xfrm>
            <a:off x="439327" y="2455075"/>
            <a:ext cx="408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2000" dirty="0"/>
              <a:t>Leucemia eosinofilica cronica NOS 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C8E765C7-304C-7D48-81AE-D07712311F96}"/>
              </a:ext>
            </a:extLst>
          </p:cNvPr>
          <p:cNvSpPr txBox="1"/>
          <p:nvPr/>
        </p:nvSpPr>
        <p:spPr>
          <a:xfrm>
            <a:off x="822584" y="1822347"/>
            <a:ext cx="143936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Chronic Eosinophilic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Leukemia, NOS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E6F8AAA-F903-8047-930D-65A25EA9D54A}"/>
              </a:ext>
            </a:extLst>
          </p:cNvPr>
          <p:cNvSpPr/>
          <p:nvPr/>
        </p:nvSpPr>
        <p:spPr>
          <a:xfrm>
            <a:off x="836745" y="2992022"/>
            <a:ext cx="10150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u="sng" dirty="0"/>
              <a:t>Diagnosi</a:t>
            </a:r>
            <a:r>
              <a:rPr lang="it-IT" dirty="0"/>
              <a:t>: evidenza di alterazioni clonali </a:t>
            </a:r>
          </a:p>
          <a:p>
            <a:endParaRPr lang="it-IT" dirty="0"/>
          </a:p>
          <a:p>
            <a:r>
              <a:rPr lang="it-IT" dirty="0"/>
              <a:t>+ ESCLUSIONE DI ALTRA NEOPLASIE CON EOSINOFILIA oppure FORME IDIOPATICHE</a:t>
            </a:r>
            <a:r>
              <a:rPr lang="en-US" dirty="0"/>
              <a:t>. 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C047418-3AA9-5D4E-A2D8-5A2AD7E4382C}"/>
              </a:ext>
            </a:extLst>
          </p:cNvPr>
          <p:cNvSpPr txBox="1"/>
          <p:nvPr/>
        </p:nvSpPr>
        <p:spPr>
          <a:xfrm>
            <a:off x="836745" y="4586219"/>
            <a:ext cx="10653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it-IT" b="1" dirty="0"/>
              <a:t>IMATINIB</a:t>
            </a:r>
            <a:r>
              <a:rPr lang="it-IT" dirty="0"/>
              <a:t> ha una certa efficacia in rari casi (presenza della mutazione </a:t>
            </a:r>
            <a:r>
              <a:rPr lang="it-IT" i="1" dirty="0"/>
              <a:t>KIT</a:t>
            </a:r>
            <a:r>
              <a:rPr lang="it-IT" dirty="0"/>
              <a:t> M541L)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3D83F7-788D-5B4B-9709-BBEF7805435E}"/>
              </a:ext>
            </a:extLst>
          </p:cNvPr>
          <p:cNvSpPr txBox="1"/>
          <p:nvPr/>
        </p:nvSpPr>
        <p:spPr>
          <a:xfrm>
            <a:off x="862333" y="5264879"/>
            <a:ext cx="682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it-IT" b="1" dirty="0"/>
              <a:t>HYDROXYUREA</a:t>
            </a:r>
            <a:r>
              <a:rPr lang="it-IT" dirty="0"/>
              <a:t> e </a:t>
            </a:r>
            <a:r>
              <a:rPr lang="it-IT" b="1" dirty="0"/>
              <a:t>STEROIDI possono controllare leucocitosi e sintomi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601A616-9643-C247-87D9-CADA28A25C8B}"/>
              </a:ext>
            </a:extLst>
          </p:cNvPr>
          <p:cNvSpPr txBox="1"/>
          <p:nvPr/>
        </p:nvSpPr>
        <p:spPr>
          <a:xfrm>
            <a:off x="836745" y="5944110"/>
            <a:ext cx="413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it-IT" dirty="0"/>
              <a:t>Il trapianto allogenico in casi selezionati </a:t>
            </a:r>
          </a:p>
        </p:txBody>
      </p:sp>
      <p:sp>
        <p:nvSpPr>
          <p:cNvPr id="14" name="Text Box 41"/>
          <p:cNvSpPr txBox="1">
            <a:spLocks noChangeArrowheads="1"/>
          </p:cNvSpPr>
          <p:nvPr/>
        </p:nvSpPr>
        <p:spPr bwMode="auto">
          <a:xfrm>
            <a:off x="9155463" y="5974888"/>
            <a:ext cx="30365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de-DE" altLang="x-none" sz="1400" dirty="0" err="1">
                <a:latin typeface="+mn-lt"/>
                <a:ea typeface="+mn-ea"/>
              </a:rPr>
              <a:t>Iurlo</a:t>
            </a:r>
            <a:r>
              <a:rPr lang="de-DE" altLang="x-none" sz="1400" dirty="0">
                <a:latin typeface="+mn-lt"/>
                <a:ea typeface="+mn-ea"/>
              </a:rPr>
              <a:t> et al, </a:t>
            </a:r>
            <a:r>
              <a:rPr lang="de-DE" altLang="x-none" sz="1400" dirty="0" err="1">
                <a:latin typeface="+mn-lt"/>
                <a:ea typeface="+mn-ea"/>
              </a:rPr>
              <a:t>Oncotarget</a:t>
            </a:r>
            <a:r>
              <a:rPr lang="de-DE" altLang="x-none" sz="1400" dirty="0">
                <a:latin typeface="+mn-lt"/>
                <a:ea typeface="+mn-ea"/>
              </a:rPr>
              <a:t> 2014;5(13):4665</a:t>
            </a:r>
          </a:p>
        </p:txBody>
      </p:sp>
      <p:sp>
        <p:nvSpPr>
          <p:cNvPr id="16" name="Text Box 41"/>
          <p:cNvSpPr txBox="1">
            <a:spLocks noChangeArrowheads="1"/>
          </p:cNvSpPr>
          <p:nvPr/>
        </p:nvSpPr>
        <p:spPr bwMode="auto">
          <a:xfrm>
            <a:off x="9664320" y="6282665"/>
            <a:ext cx="25276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de-DE" altLang="x-none" sz="1400" dirty="0">
                <a:latin typeface="+mn-lt"/>
                <a:ea typeface="+mn-ea"/>
              </a:rPr>
              <a:t>Helbig et al, AJH 2012;87(6):643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48CF01-0011-4540-9F89-1DB38FDD5256}"/>
              </a:ext>
            </a:extLst>
          </p:cNvPr>
          <p:cNvSpPr txBox="1"/>
          <p:nvPr/>
        </p:nvSpPr>
        <p:spPr>
          <a:xfrm>
            <a:off x="284354" y="351309"/>
            <a:ext cx="4721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Leucemia eosinofilica cronica (NOS)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508DE378-BFE2-8049-BC1F-A669AB82EE82}"/>
              </a:ext>
            </a:extLst>
          </p:cNvPr>
          <p:cNvCxnSpPr/>
          <p:nvPr/>
        </p:nvCxnSpPr>
        <p:spPr>
          <a:xfrm>
            <a:off x="184278" y="1056856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2BB0D896-7826-044D-9960-F4518A1989D0}"/>
              </a:ext>
            </a:extLst>
          </p:cNvPr>
          <p:cNvSpPr/>
          <p:nvPr/>
        </p:nvSpPr>
        <p:spPr>
          <a:xfrm>
            <a:off x="317164" y="1174546"/>
            <a:ext cx="2288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ea typeface="ＭＳ Ｐゴシック" panose="020B0600070205080204" pitchFamily="34" charset="-128"/>
              </a:rPr>
              <a:t>CLONALE, MIELOIDE</a:t>
            </a:r>
          </a:p>
        </p:txBody>
      </p:sp>
      <p:sp>
        <p:nvSpPr>
          <p:cNvPr id="2" name="Rettangolo 1"/>
          <p:cNvSpPr/>
          <p:nvPr/>
        </p:nvSpPr>
        <p:spPr>
          <a:xfrm>
            <a:off x="8329733" y="6550223"/>
            <a:ext cx="3862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Kelemen</a:t>
            </a:r>
            <a:r>
              <a:rPr lang="en-US" sz="1400" dirty="0"/>
              <a:t> K. Am J Clin </a:t>
            </a:r>
            <a:r>
              <a:rPr lang="en-US" sz="1400" dirty="0" err="1"/>
              <a:t>Pathol</a:t>
            </a:r>
            <a:r>
              <a:rPr lang="en-US" sz="1400" dirty="0"/>
              <a:t>. 2021;155(2):179-210 </a:t>
            </a:r>
          </a:p>
        </p:txBody>
      </p:sp>
    </p:spTree>
    <p:extLst>
      <p:ext uri="{BB962C8B-B14F-4D97-AF65-F5344CB8AC3E}">
        <p14:creationId xmlns:p14="http://schemas.microsoft.com/office/powerpoint/2010/main" val="2181074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480572" y="3555667"/>
            <a:ext cx="10768272" cy="2842831"/>
            <a:chOff x="480573" y="3725289"/>
            <a:chExt cx="10768272" cy="2842831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423B096-8E28-EF40-9804-22E6398D23CB}"/>
                </a:ext>
              </a:extLst>
            </p:cNvPr>
            <p:cNvSpPr txBox="1"/>
            <p:nvPr/>
          </p:nvSpPr>
          <p:spPr>
            <a:xfrm>
              <a:off x="480573" y="3725289"/>
              <a:ext cx="77317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it-IT" b="1" dirty="0"/>
                <a:t> STEROIDI come prima linea di terapia? </a:t>
              </a:r>
            </a:p>
            <a:p>
              <a:r>
                <a:rPr lang="it-IT" b="1" dirty="0"/>
                <a:t>Prednisone</a:t>
              </a:r>
              <a:r>
                <a:rPr lang="it-IT" dirty="0"/>
                <a:t> 1 mg/kg per 15 giorni e poi a scalare. 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1FBF925F-9DC8-864E-AFFD-22653217883F}"/>
                </a:ext>
              </a:extLst>
            </p:cNvPr>
            <p:cNvSpPr txBox="1"/>
            <p:nvPr/>
          </p:nvSpPr>
          <p:spPr>
            <a:xfrm>
              <a:off x="480573" y="6198788"/>
              <a:ext cx="10457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it-IT" b="1" dirty="0"/>
                <a:t> IMATINIB può essere adoperato con mieloproliferazione </a:t>
              </a:r>
              <a:r>
                <a:rPr lang="it-IT" b="1" dirty="0" smtClean="0"/>
                <a:t>prominente</a:t>
              </a:r>
              <a:endParaRPr lang="it-IT" dirty="0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DCD08507-F20A-1C44-A019-145EFABD7C1E}"/>
                </a:ext>
              </a:extLst>
            </p:cNvPr>
            <p:cNvSpPr txBox="1"/>
            <p:nvPr/>
          </p:nvSpPr>
          <p:spPr>
            <a:xfrm>
              <a:off x="486510" y="4553857"/>
              <a:ext cx="10762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it-IT" dirty="0"/>
                <a:t> Quando è necessario un trattamento a lungo termine (PDN &gt;10 mg al giorno) per il controllo della malattia, devono essere utilizzate terapie risparmiatrici di steroidi: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5C74C99-BE32-2D4A-8CC5-4CD7A3D97A6A}"/>
                </a:ext>
              </a:extLst>
            </p:cNvPr>
            <p:cNvSpPr txBox="1"/>
            <p:nvPr/>
          </p:nvSpPr>
          <p:spPr>
            <a:xfrm>
              <a:off x="486510" y="5279629"/>
              <a:ext cx="50027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it-IT" sz="1600" b="1" dirty="0"/>
                <a:t>Interferon-</a:t>
              </a:r>
              <a:r>
                <a:rPr lang="el-GR" sz="1600" b="1" dirty="0"/>
                <a:t>α</a:t>
              </a:r>
              <a:endParaRPr lang="it-IT" sz="1600" b="1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it-IT" sz="1600" dirty="0"/>
                <a:t>Monoclonal </a:t>
              </a:r>
              <a:r>
                <a:rPr lang="it-IT" sz="1600" dirty="0" err="1"/>
                <a:t>antibodies</a:t>
              </a:r>
              <a:r>
                <a:rPr lang="it-IT" sz="1600" dirty="0"/>
                <a:t> vs IL-5/IL-5-receptor (</a:t>
              </a:r>
              <a:r>
                <a:rPr lang="it-IT" sz="1600" b="1" dirty="0">
                  <a:highlight>
                    <a:srgbClr val="FFFF00"/>
                  </a:highlight>
                </a:rPr>
                <a:t>Mepolizumab</a:t>
              </a:r>
              <a:r>
                <a:rPr lang="it-IT" sz="1600" dirty="0"/>
                <a:t>)</a:t>
              </a:r>
            </a:p>
          </p:txBody>
        </p: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5B68238-CAA5-0B42-8128-AF65B52BE5A4}"/>
              </a:ext>
            </a:extLst>
          </p:cNvPr>
          <p:cNvSpPr txBox="1"/>
          <p:nvPr/>
        </p:nvSpPr>
        <p:spPr>
          <a:xfrm>
            <a:off x="486509" y="1607455"/>
            <a:ext cx="11406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it-IT" dirty="0"/>
              <a:t> Un approccio </a:t>
            </a:r>
            <a:r>
              <a:rPr lang="it-IT" b="1" dirty="0"/>
              <a:t>watch-and-wait</a:t>
            </a:r>
            <a:r>
              <a:rPr lang="it-IT" dirty="0"/>
              <a:t> è accettabile per i pazienti asintomatici con conta assoluta degli eosinofili &gt;1.500/microlitro e nessuna evidenza di neoplasia mieloide e manifestazioni d'organo.</a:t>
            </a:r>
            <a:endParaRPr lang="it-IT" u="sng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BAF0249-F5FB-524C-B878-B237D1AC7E8B}"/>
              </a:ext>
            </a:extLst>
          </p:cNvPr>
          <p:cNvSpPr txBox="1"/>
          <p:nvPr/>
        </p:nvSpPr>
        <p:spPr>
          <a:xfrm>
            <a:off x="486509" y="2573515"/>
            <a:ext cx="1066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it-IT" dirty="0"/>
              <a:t> I pazienti devono essere attentamente monitorati per danni precoci agli organi (ecocardiografia, livello di troponina sierica, test di funzionalità polmonare)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5515B2-A270-5C49-A8F6-79E0DC0171B3}"/>
              </a:ext>
            </a:extLst>
          </p:cNvPr>
          <p:cNvSpPr txBox="1"/>
          <p:nvPr/>
        </p:nvSpPr>
        <p:spPr>
          <a:xfrm>
            <a:off x="284354" y="301443"/>
            <a:ext cx="530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Sindrome ipereosinofila idiopatica (HES)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73493C7D-D072-6E4C-A423-83AD434D2EF9}"/>
              </a:ext>
            </a:extLst>
          </p:cNvPr>
          <p:cNvCxnSpPr/>
          <p:nvPr/>
        </p:nvCxnSpPr>
        <p:spPr>
          <a:xfrm>
            <a:off x="184278" y="1056856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847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9318301-6ABC-7A45-B9F3-9B68EE016066}"/>
              </a:ext>
            </a:extLst>
          </p:cNvPr>
          <p:cNvGrpSpPr/>
          <p:nvPr/>
        </p:nvGrpSpPr>
        <p:grpSpPr>
          <a:xfrm>
            <a:off x="343819" y="3894136"/>
            <a:ext cx="3871473" cy="2560924"/>
            <a:chOff x="327547" y="3040466"/>
            <a:chExt cx="3871473" cy="2560924"/>
          </a:xfrm>
        </p:grpSpPr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0BAC0713-07DE-5F4B-A4DB-BE95B3164B86}"/>
                </a:ext>
              </a:extLst>
            </p:cNvPr>
            <p:cNvSpPr txBox="1"/>
            <p:nvPr/>
          </p:nvSpPr>
          <p:spPr>
            <a:xfrm>
              <a:off x="327547" y="3040466"/>
              <a:ext cx="3871473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600" b="1" dirty="0">
                  <a:cs typeface="Arial"/>
                </a:rPr>
                <a:t>NGS</a:t>
              </a:r>
              <a:r>
                <a:rPr lang="en-US" sz="1600" dirty="0">
                  <a:cs typeface="Arial"/>
                </a:rPr>
                <a:t> panel: mutations in 14/51 pts (28%)</a:t>
              </a:r>
            </a:p>
            <a:p>
              <a:r>
                <a:rPr lang="en-US" sz="1300" b="1" i="1" dirty="0">
                  <a:solidFill>
                    <a:srgbClr val="FF0000"/>
                  </a:solidFill>
                  <a:cs typeface="Arial"/>
                </a:rPr>
                <a:t>     	ASXL1	</a:t>
              </a:r>
              <a:r>
                <a:rPr lang="en-US" sz="1300" b="1" dirty="0">
                  <a:solidFill>
                    <a:srgbClr val="FF0000"/>
                  </a:solidFill>
                  <a:cs typeface="Arial"/>
                </a:rPr>
                <a:t>43%</a:t>
              </a:r>
            </a:p>
            <a:p>
              <a:r>
                <a:rPr lang="en-US" sz="1300" b="1" i="1" dirty="0">
                  <a:solidFill>
                    <a:srgbClr val="FF0000"/>
                  </a:solidFill>
                  <a:cs typeface="Arial"/>
                </a:rPr>
                <a:t>     	TET2	</a:t>
              </a:r>
              <a:r>
                <a:rPr lang="en-US" sz="1300" b="1" dirty="0">
                  <a:solidFill>
                    <a:srgbClr val="FF0000"/>
                  </a:solidFill>
                  <a:cs typeface="Arial"/>
                </a:rPr>
                <a:t>36%</a:t>
              </a:r>
            </a:p>
            <a:p>
              <a:r>
                <a:rPr lang="en-US" sz="1300" b="1" i="1" dirty="0">
                  <a:solidFill>
                    <a:srgbClr val="FF0000"/>
                  </a:solidFill>
                  <a:cs typeface="Arial"/>
                </a:rPr>
                <a:t>     	EZH2</a:t>
              </a:r>
              <a:r>
                <a:rPr lang="en-US" sz="1300" b="1" dirty="0">
                  <a:solidFill>
                    <a:srgbClr val="FF0000"/>
                  </a:solidFill>
                  <a:cs typeface="Arial"/>
                </a:rPr>
                <a:t>	29%</a:t>
              </a:r>
            </a:p>
            <a:p>
              <a:r>
                <a:rPr lang="en-US" sz="1300" b="1" i="1" dirty="0">
                  <a:solidFill>
                    <a:srgbClr val="FF0000"/>
                  </a:solidFill>
                  <a:cs typeface="Arial"/>
                </a:rPr>
                <a:t>     	SETBP1</a:t>
              </a:r>
              <a:r>
                <a:rPr lang="en-US" sz="1300" b="1" dirty="0">
                  <a:solidFill>
                    <a:srgbClr val="FF0000"/>
                  </a:solidFill>
                  <a:cs typeface="Arial"/>
                </a:rPr>
                <a:t>	22%</a:t>
              </a:r>
            </a:p>
            <a:p>
              <a:r>
                <a:rPr lang="en-US" sz="1300" b="1" i="1" dirty="0">
                  <a:solidFill>
                    <a:srgbClr val="FF0000"/>
                  </a:solidFill>
                  <a:cs typeface="Arial"/>
                </a:rPr>
                <a:t>     	CBL</a:t>
              </a:r>
              <a:r>
                <a:rPr lang="en-US" sz="1300" b="1" dirty="0">
                  <a:solidFill>
                    <a:srgbClr val="FF0000"/>
                  </a:solidFill>
                  <a:cs typeface="Arial"/>
                </a:rPr>
                <a:t>	14%</a:t>
              </a:r>
            </a:p>
            <a:p>
              <a:r>
                <a:rPr lang="en-US" sz="1300" b="1" i="1" dirty="0">
                  <a:solidFill>
                    <a:srgbClr val="FF0000"/>
                  </a:solidFill>
                  <a:cs typeface="Arial"/>
                </a:rPr>
                <a:t>     	NOTCH1</a:t>
              </a:r>
              <a:r>
                <a:rPr lang="en-US" sz="1300" b="1" dirty="0">
                  <a:solidFill>
                    <a:srgbClr val="FF0000"/>
                  </a:solidFill>
                  <a:cs typeface="Arial"/>
                </a:rPr>
                <a:t>	14%</a:t>
              </a:r>
            </a:p>
          </p:txBody>
        </p:sp>
        <p:sp>
          <p:nvSpPr>
            <p:cNvPr id="21" name="TextBox 1">
              <a:extLst>
                <a:ext uri="{FF2B5EF4-FFF2-40B4-BE49-F238E27FC236}">
                  <a16:creationId xmlns:a16="http://schemas.microsoft.com/office/drawing/2014/main" id="{058EE559-D710-A54C-977E-B29575015634}"/>
                </a:ext>
              </a:extLst>
            </p:cNvPr>
            <p:cNvSpPr txBox="1"/>
            <p:nvPr/>
          </p:nvSpPr>
          <p:spPr>
            <a:xfrm>
              <a:off x="1010659" y="4593464"/>
              <a:ext cx="30439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i="1" dirty="0"/>
                <a:t>Wang et al, Mod Pathology, 2016;29(8):854</a:t>
              </a:r>
            </a:p>
          </p:txBody>
        </p:sp>
        <p:sp>
          <p:nvSpPr>
            <p:cNvPr id="29" name="TextBox 3">
              <a:extLst>
                <a:ext uri="{FF2B5EF4-FFF2-40B4-BE49-F238E27FC236}">
                  <a16:creationId xmlns:a16="http://schemas.microsoft.com/office/drawing/2014/main" id="{5D393A8C-E8AD-FF4F-B59F-97E4080297FF}"/>
                </a:ext>
              </a:extLst>
            </p:cNvPr>
            <p:cNvSpPr txBox="1"/>
            <p:nvPr/>
          </p:nvSpPr>
          <p:spPr>
            <a:xfrm>
              <a:off x="327548" y="4964834"/>
              <a:ext cx="36972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600" b="1" i="1" dirty="0">
                  <a:cs typeface="Arial"/>
                </a:rPr>
                <a:t>STAT5B</a:t>
              </a:r>
              <a:r>
                <a:rPr lang="en-US" sz="1600" b="1" dirty="0">
                  <a:cs typeface="Arial"/>
                </a:rPr>
                <a:t> </a:t>
              </a:r>
              <a:r>
                <a:rPr lang="en-US" sz="1600" dirty="0">
                  <a:cs typeface="Arial"/>
                </a:rPr>
                <a:t>mutations (</a:t>
              </a:r>
              <a:r>
                <a:rPr lang="it-IT" sz="1600" dirty="0">
                  <a:sym typeface="Symbol" pitchFamily="2" charset="2"/>
                </a:rPr>
                <a:t></a:t>
              </a:r>
              <a:r>
                <a:rPr lang="it-IT" sz="1600" dirty="0"/>
                <a:t> 2% of CEL/HES)</a:t>
              </a:r>
              <a:endParaRPr lang="en-US" sz="1600" dirty="0">
                <a:solidFill>
                  <a:srgbClr val="FF0000"/>
                </a:solidFill>
                <a:cs typeface="Arial"/>
              </a:endParaRPr>
            </a:p>
          </p:txBody>
        </p:sp>
        <p:sp>
          <p:nvSpPr>
            <p:cNvPr id="30" name="TextBox 1">
              <a:extLst>
                <a:ext uri="{FF2B5EF4-FFF2-40B4-BE49-F238E27FC236}">
                  <a16:creationId xmlns:a16="http://schemas.microsoft.com/office/drawing/2014/main" id="{9A31F720-4F2F-8744-A0FE-7D863933F2EF}"/>
                </a:ext>
              </a:extLst>
            </p:cNvPr>
            <p:cNvSpPr txBox="1"/>
            <p:nvPr/>
          </p:nvSpPr>
          <p:spPr>
            <a:xfrm>
              <a:off x="1796340" y="5339780"/>
              <a:ext cx="22321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i="1" dirty="0"/>
                <a:t>Cross et al, Leukemia, 2019;33:415</a:t>
              </a:r>
            </a:p>
          </p:txBody>
        </p:sp>
      </p:grpSp>
      <p:pic>
        <p:nvPicPr>
          <p:cNvPr id="34" name="Picture 2" descr="Screen Shot 2016-06-07 at 4.14.3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20" y="1304184"/>
            <a:ext cx="5512450" cy="1770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4" descr="Screen Shot 2016-06-07 at 6.16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46" y="3581168"/>
            <a:ext cx="4005689" cy="29273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471EAE8-5488-DA45-960F-3600A7927857}"/>
              </a:ext>
            </a:extLst>
          </p:cNvPr>
          <p:cNvSpPr txBox="1"/>
          <p:nvPr/>
        </p:nvSpPr>
        <p:spPr>
          <a:xfrm>
            <a:off x="284354" y="212800"/>
            <a:ext cx="530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Sindrome ipereosinofila idiopatica (HES)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A6972E05-3381-B146-B55C-C5B7FEF570E7}"/>
              </a:ext>
            </a:extLst>
          </p:cNvPr>
          <p:cNvCxnSpPr/>
          <p:nvPr/>
        </p:nvCxnSpPr>
        <p:spPr>
          <a:xfrm>
            <a:off x="184278" y="864346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/>
          <p:cNvGrpSpPr/>
          <p:nvPr/>
        </p:nvGrpSpPr>
        <p:grpSpPr>
          <a:xfrm>
            <a:off x="9175964" y="3827018"/>
            <a:ext cx="2452811" cy="2353393"/>
            <a:chOff x="8778377" y="1177606"/>
            <a:chExt cx="2452811" cy="2353393"/>
          </a:xfrm>
        </p:grpSpPr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814FDF90-FD82-EA40-9E81-BDDDE4D7681E}"/>
                </a:ext>
              </a:extLst>
            </p:cNvPr>
            <p:cNvCxnSpPr/>
            <p:nvPr/>
          </p:nvCxnSpPr>
          <p:spPr>
            <a:xfrm>
              <a:off x="9997018" y="2107615"/>
              <a:ext cx="0" cy="3200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con angoli arrotondati sullo stesso lato 31">
              <a:extLst>
                <a:ext uri="{FF2B5EF4-FFF2-40B4-BE49-F238E27FC236}">
                  <a16:creationId xmlns:a16="http://schemas.microsoft.com/office/drawing/2014/main" id="{028BE257-9A95-114F-A346-066F3B4FF045}"/>
                </a:ext>
              </a:extLst>
            </p:cNvPr>
            <p:cNvSpPr/>
            <p:nvPr/>
          </p:nvSpPr>
          <p:spPr>
            <a:xfrm>
              <a:off x="8778379" y="2427688"/>
              <a:ext cx="2452809" cy="548505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con angoli arrotondati sullo stesso lato 32">
              <a:extLst>
                <a:ext uri="{FF2B5EF4-FFF2-40B4-BE49-F238E27FC236}">
                  <a16:creationId xmlns:a16="http://schemas.microsoft.com/office/drawing/2014/main" id="{4A55BCD0-F5D3-334A-A177-726094ACCA8D}"/>
                </a:ext>
              </a:extLst>
            </p:cNvPr>
            <p:cNvSpPr/>
            <p:nvPr/>
          </p:nvSpPr>
          <p:spPr>
            <a:xfrm rot="10800000">
              <a:off x="8778377" y="2982494"/>
              <a:ext cx="2452810" cy="548505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ttangolo con angoli arrotondati 3">
              <a:extLst>
                <a:ext uri="{FF2B5EF4-FFF2-40B4-BE49-F238E27FC236}">
                  <a16:creationId xmlns:a16="http://schemas.microsoft.com/office/drawing/2014/main" id="{26BF8232-4EC2-3343-A389-C1815F059997}"/>
                </a:ext>
              </a:extLst>
            </p:cNvPr>
            <p:cNvSpPr/>
            <p:nvPr/>
          </p:nvSpPr>
          <p:spPr>
            <a:xfrm>
              <a:off x="8778379" y="1177606"/>
              <a:ext cx="2452808" cy="94871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20399A45-76A1-894D-B7F8-62087601C4D2}"/>
                </a:ext>
              </a:extLst>
            </p:cNvPr>
            <p:cNvSpPr/>
            <p:nvPr/>
          </p:nvSpPr>
          <p:spPr>
            <a:xfrm>
              <a:off x="9246682" y="1470569"/>
              <a:ext cx="15572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</a:rPr>
                <a:t>Idiopathic HES</a:t>
              </a:r>
              <a:endParaRPr lang="it-IT" b="1" dirty="0"/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7EECCF9A-E3C6-FC4F-9A5B-9B54444B348B}"/>
                </a:ext>
              </a:extLst>
            </p:cNvPr>
            <p:cNvSpPr/>
            <p:nvPr/>
          </p:nvSpPr>
          <p:spPr>
            <a:xfrm>
              <a:off x="9405317" y="2582866"/>
              <a:ext cx="1183401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00" b="1" dirty="0">
                  <a:solidFill>
                    <a:srgbClr val="000000"/>
                  </a:solidFill>
                </a:rPr>
                <a:t>Idiopathic HES</a:t>
              </a:r>
              <a:endParaRPr lang="it-IT" sz="1300" b="1" dirty="0"/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E8691FAD-169D-B543-A833-690B62507C20}"/>
                </a:ext>
              </a:extLst>
            </p:cNvPr>
            <p:cNvSpPr txBox="1"/>
            <p:nvPr/>
          </p:nvSpPr>
          <p:spPr>
            <a:xfrm>
              <a:off x="9172938" y="3048045"/>
              <a:ext cx="16481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/>
                <a:t>genetically re-</a:t>
              </a:r>
              <a:r>
                <a:rPr lang="it-IT" sz="1200" b="1" dirty="0" err="1"/>
                <a:t>assigned</a:t>
              </a:r>
              <a:r>
                <a:rPr lang="it-IT" sz="1200" b="1" dirty="0"/>
                <a:t> subsets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581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1">
            <a:extLst>
              <a:ext uri="{FF2B5EF4-FFF2-40B4-BE49-F238E27FC236}">
                <a16:creationId xmlns:a16="http://schemas.microsoft.com/office/drawing/2014/main" id="{F4521A88-010B-15E5-4C07-FC4A31F724FD}"/>
              </a:ext>
            </a:extLst>
          </p:cNvPr>
          <p:cNvSpPr/>
          <p:nvPr/>
        </p:nvSpPr>
        <p:spPr>
          <a:xfrm>
            <a:off x="9435633" y="314371"/>
            <a:ext cx="2890837" cy="897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TERAPIA 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OPZIONI DI TRATTAMENTO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DA4AAD-7520-A94B-80D2-EDDE2A7A0E13}"/>
              </a:ext>
            </a:extLst>
          </p:cNvPr>
          <p:cNvSpPr txBox="1"/>
          <p:nvPr/>
        </p:nvSpPr>
        <p:spPr>
          <a:xfrm>
            <a:off x="284354" y="90010"/>
            <a:ext cx="530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Sindrome ipereosinofila idiopatica (HES)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0611FDCF-E909-FB4F-4872-2FDF3E974A01}"/>
              </a:ext>
            </a:extLst>
          </p:cNvPr>
          <p:cNvCxnSpPr/>
          <p:nvPr/>
        </p:nvCxnSpPr>
        <p:spPr>
          <a:xfrm>
            <a:off x="184278" y="657476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3875A2-F12A-6795-6E5D-A26648DB7F2D}"/>
              </a:ext>
            </a:extLst>
          </p:cNvPr>
          <p:cNvSpPr txBox="1"/>
          <p:nvPr/>
        </p:nvSpPr>
        <p:spPr>
          <a:xfrm>
            <a:off x="9848190" y="6381717"/>
            <a:ext cx="219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i="1" dirty="0" err="1"/>
              <a:t>Roufosse</a:t>
            </a:r>
            <a:r>
              <a:rPr lang="it-IT" sz="1000" i="1" dirty="0"/>
              <a:t>, </a:t>
            </a:r>
            <a:r>
              <a:rPr lang="it-IT" sz="1000" i="1" dirty="0" err="1"/>
              <a:t>F</a:t>
            </a:r>
            <a:r>
              <a:rPr lang="it-IT" sz="1000" i="1" dirty="0"/>
              <a:t>. et al. </a:t>
            </a:r>
            <a:r>
              <a:rPr lang="it-IT" sz="1000" i="1" dirty="0" err="1"/>
              <a:t>J</a:t>
            </a:r>
            <a:r>
              <a:rPr lang="it-IT" sz="1000" i="1" dirty="0"/>
              <a:t> </a:t>
            </a:r>
            <a:r>
              <a:rPr lang="it-IT" sz="1000" i="1" dirty="0" err="1"/>
              <a:t>Allergy</a:t>
            </a:r>
            <a:r>
              <a:rPr lang="it-IT" sz="1000" i="1" dirty="0"/>
              <a:t> </a:t>
            </a:r>
            <a:r>
              <a:rPr lang="it-IT" sz="1000" i="1" dirty="0" err="1"/>
              <a:t>Clin</a:t>
            </a:r>
            <a:r>
              <a:rPr lang="it-IT" sz="1000" i="1" dirty="0"/>
              <a:t> </a:t>
            </a:r>
            <a:r>
              <a:rPr lang="it-IT" sz="1000" i="1" dirty="0" err="1"/>
              <a:t>Immun</a:t>
            </a:r>
            <a:r>
              <a:rPr lang="it-IT" sz="1000" i="1" dirty="0"/>
              <a:t> 146, 1397–1405 (2020)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CA23876-8538-5E17-72BB-A7E94FF3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88" y="1312783"/>
            <a:ext cx="9824475" cy="246483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DB9774-EB2A-80F5-A7C2-7FE3B0FD82A9}"/>
              </a:ext>
            </a:extLst>
          </p:cNvPr>
          <p:cNvSpPr txBox="1"/>
          <p:nvPr/>
        </p:nvSpPr>
        <p:spPr>
          <a:xfrm>
            <a:off x="283783" y="822639"/>
            <a:ext cx="96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b="1" dirty="0"/>
              <a:t>Mepolizumab</a:t>
            </a:r>
            <a:r>
              <a:rPr lang="it-IT" dirty="0"/>
              <a:t>: a phase III, </a:t>
            </a:r>
            <a:r>
              <a:rPr lang="it-IT"/>
              <a:t>randomized</a:t>
            </a:r>
            <a:r>
              <a:rPr lang="it-IT" dirty="0"/>
              <a:t>, double-blind, placebo-</a:t>
            </a:r>
            <a:r>
              <a:rPr lang="it-IT" dirty="0" err="1"/>
              <a:t>controlled</a:t>
            </a:r>
            <a:r>
              <a:rPr lang="it-IT" dirty="0"/>
              <a:t> trial (ID: 200622)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585E473-AA08-F2D3-5361-D938B4863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25" y="3878886"/>
            <a:ext cx="7772400" cy="28695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34602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BB4205B-4279-5343-C252-4CE9AAC6F5D1}"/>
              </a:ext>
            </a:extLst>
          </p:cNvPr>
          <p:cNvGrpSpPr/>
          <p:nvPr/>
        </p:nvGrpSpPr>
        <p:grpSpPr>
          <a:xfrm>
            <a:off x="431959" y="1595847"/>
            <a:ext cx="8926818" cy="3278822"/>
            <a:chOff x="1081088" y="2317751"/>
            <a:chExt cx="8926818" cy="3278822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5E06115D-344B-6B13-1A5F-F3DF905D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1088" y="2360613"/>
              <a:ext cx="4240530" cy="3235960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3BDEB62-89E4-B463-28E4-B851891A2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7376" y="2360613"/>
              <a:ext cx="4240530" cy="3235960"/>
            </a:xfrm>
            <a:prstGeom prst="rect">
              <a:avLst/>
            </a:prstGeom>
          </p:spPr>
        </p:pic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589A7A97-F50C-AEC2-4443-07D50E06AF5D}"/>
                </a:ext>
              </a:extLst>
            </p:cNvPr>
            <p:cNvSpPr/>
            <p:nvPr/>
          </p:nvSpPr>
          <p:spPr>
            <a:xfrm>
              <a:off x="5767376" y="2360613"/>
              <a:ext cx="361950" cy="211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B91FF82A-6351-C9E2-C9DF-899604AD48B1}"/>
                </a:ext>
              </a:extLst>
            </p:cNvPr>
            <p:cNvSpPr/>
            <p:nvPr/>
          </p:nvSpPr>
          <p:spPr>
            <a:xfrm>
              <a:off x="1081088" y="2317751"/>
              <a:ext cx="361950" cy="211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D83167-C76E-1FDB-C29E-BEBA115A8F6B}"/>
              </a:ext>
            </a:extLst>
          </p:cNvPr>
          <p:cNvSpPr txBox="1"/>
          <p:nvPr/>
        </p:nvSpPr>
        <p:spPr>
          <a:xfrm>
            <a:off x="284354" y="90010"/>
            <a:ext cx="530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Sindrome ipereosinofila idiopatica (HES)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A802AF64-1EF3-4773-B1EB-BC97AD9CD95B}"/>
              </a:ext>
            </a:extLst>
          </p:cNvPr>
          <p:cNvCxnSpPr/>
          <p:nvPr/>
        </p:nvCxnSpPr>
        <p:spPr>
          <a:xfrm>
            <a:off x="184278" y="657476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8AF716-910E-406E-9FB9-838650B50408}"/>
              </a:ext>
            </a:extLst>
          </p:cNvPr>
          <p:cNvSpPr txBox="1"/>
          <p:nvPr/>
        </p:nvSpPr>
        <p:spPr>
          <a:xfrm>
            <a:off x="283783" y="822639"/>
            <a:ext cx="785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b="1" dirty="0"/>
              <a:t>Mepolizumab</a:t>
            </a:r>
            <a:r>
              <a:rPr lang="it-IT" dirty="0"/>
              <a:t>: a phase III, randomized, placebo-</a:t>
            </a:r>
            <a:r>
              <a:rPr lang="it-IT" dirty="0" err="1"/>
              <a:t>controlled</a:t>
            </a:r>
            <a:r>
              <a:rPr lang="it-IT" dirty="0"/>
              <a:t> trial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B8CEEA0-6821-2FCB-E3DF-BE3AFE49E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113" y="1445409"/>
            <a:ext cx="2072640" cy="16865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8BE892E-09D7-9794-315E-40FB57769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113" y="3151809"/>
            <a:ext cx="2072640" cy="168656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70AFCF2-CB4B-9531-4C13-83FC8E3732A0}"/>
              </a:ext>
            </a:extLst>
          </p:cNvPr>
          <p:cNvSpPr txBox="1"/>
          <p:nvPr/>
        </p:nvSpPr>
        <p:spPr>
          <a:xfrm>
            <a:off x="10560028" y="1451517"/>
            <a:ext cx="1228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OR = 0.28 (95% CI 0.12-0.64)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216D81-325D-478E-D003-A0C0D50CADEE}"/>
              </a:ext>
            </a:extLst>
          </p:cNvPr>
          <p:cNvSpPr txBox="1"/>
          <p:nvPr/>
        </p:nvSpPr>
        <p:spPr>
          <a:xfrm>
            <a:off x="5886444" y="2518317"/>
            <a:ext cx="152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HR = 0.34 (95% CI0.18-0.67; </a:t>
            </a:r>
            <a:r>
              <a:rPr lang="it-IT" sz="1200" dirty="0" err="1"/>
              <a:t>P</a:t>
            </a:r>
            <a:r>
              <a:rPr lang="it-IT" sz="1200" dirty="0"/>
              <a:t>=0.002)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63BBA7D7-6321-51EE-2274-5D805E151FA4}"/>
              </a:ext>
            </a:extLst>
          </p:cNvPr>
          <p:cNvSpPr/>
          <p:nvPr/>
        </p:nvSpPr>
        <p:spPr>
          <a:xfrm>
            <a:off x="184278" y="1349418"/>
            <a:ext cx="11871088" cy="3862156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6718EEB-D627-A7BB-4C1B-D022EC0034B7}"/>
              </a:ext>
            </a:extLst>
          </p:cNvPr>
          <p:cNvSpPr txBox="1"/>
          <p:nvPr/>
        </p:nvSpPr>
        <p:spPr>
          <a:xfrm>
            <a:off x="8273556" y="4943330"/>
            <a:ext cx="3477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00" i="1" dirty="0" err="1"/>
              <a:t>Roufosse</a:t>
            </a:r>
            <a:r>
              <a:rPr lang="it-IT" sz="1000" i="1" dirty="0"/>
              <a:t>, </a:t>
            </a:r>
            <a:r>
              <a:rPr lang="it-IT" sz="1000" i="1" dirty="0" err="1"/>
              <a:t>F</a:t>
            </a:r>
            <a:r>
              <a:rPr lang="it-IT" sz="1000" i="1" dirty="0"/>
              <a:t>. et al. </a:t>
            </a:r>
            <a:r>
              <a:rPr lang="it-IT" sz="1000" i="1" dirty="0" err="1"/>
              <a:t>J</a:t>
            </a:r>
            <a:r>
              <a:rPr lang="it-IT" sz="1000" i="1" dirty="0"/>
              <a:t> </a:t>
            </a:r>
            <a:r>
              <a:rPr lang="it-IT" sz="1000" i="1" dirty="0" err="1"/>
              <a:t>Allergy</a:t>
            </a:r>
            <a:r>
              <a:rPr lang="it-IT" sz="1000" i="1" dirty="0"/>
              <a:t> </a:t>
            </a:r>
            <a:r>
              <a:rPr lang="it-IT" sz="1000" i="1" dirty="0" err="1"/>
              <a:t>Clin</a:t>
            </a:r>
            <a:r>
              <a:rPr lang="it-IT" sz="1000" i="1" dirty="0"/>
              <a:t> </a:t>
            </a:r>
            <a:r>
              <a:rPr lang="it-IT" sz="1000" i="1" dirty="0" err="1"/>
              <a:t>Immun</a:t>
            </a:r>
            <a:r>
              <a:rPr lang="it-IT" sz="1000" i="1" dirty="0"/>
              <a:t> 2020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2A45A30-6FDC-FDAC-C4E7-CA8625F672E4}"/>
              </a:ext>
            </a:extLst>
          </p:cNvPr>
          <p:cNvGrpSpPr/>
          <p:nvPr/>
        </p:nvGrpSpPr>
        <p:grpSpPr>
          <a:xfrm>
            <a:off x="431958" y="5474616"/>
            <a:ext cx="11523560" cy="1246747"/>
            <a:chOff x="431958" y="5474616"/>
            <a:chExt cx="11523560" cy="1246747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202B5C0-10E4-2B3C-9AD6-093BF5C60897}"/>
                </a:ext>
              </a:extLst>
            </p:cNvPr>
            <p:cNvSpPr txBox="1"/>
            <p:nvPr/>
          </p:nvSpPr>
          <p:spPr>
            <a:xfrm>
              <a:off x="431958" y="6182501"/>
              <a:ext cx="83494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it-IT" sz="1600" b="1" dirty="0"/>
                <a:t>Opzione utile e sicura per i pazienti con HES non controllato anche nella fase estesa in aperto</a:t>
              </a:r>
              <a:endParaRPr lang="it-IT" sz="1600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C0824DEC-709C-AB03-4724-75CC7EB9AEE7}"/>
                </a:ext>
              </a:extLst>
            </p:cNvPr>
            <p:cNvSpPr txBox="1"/>
            <p:nvPr/>
          </p:nvSpPr>
          <p:spPr>
            <a:xfrm>
              <a:off x="431958" y="5474616"/>
              <a:ext cx="8093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it-IT" sz="1600" b="1" dirty="0"/>
                <a:t>Caveat: soggettività nella definizione clinica di riacutizzazioni; ampi criteri di ammissibilità</a:t>
              </a:r>
              <a:endParaRPr lang="it-IT" sz="1600" dirty="0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99B53A9-69B9-F0A1-9EC9-E4F17BBD7059}"/>
                </a:ext>
              </a:extLst>
            </p:cNvPr>
            <p:cNvSpPr txBox="1"/>
            <p:nvPr/>
          </p:nvSpPr>
          <p:spPr>
            <a:xfrm>
              <a:off x="9716114" y="6321253"/>
              <a:ext cx="22394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000" i="1" dirty="0" err="1"/>
                <a:t>Gleich</a:t>
              </a:r>
              <a:r>
                <a:rPr lang="it-IT" sz="1000" i="1" dirty="0"/>
                <a:t>, G. </a:t>
              </a:r>
              <a:r>
                <a:rPr lang="it-IT" sz="1000" i="1" dirty="0" err="1"/>
                <a:t>J</a:t>
              </a:r>
              <a:r>
                <a:rPr lang="it-IT" sz="1000" i="1" dirty="0"/>
                <a:t>. et al.. </a:t>
              </a:r>
              <a:r>
                <a:rPr lang="it-IT" sz="1000" i="1" dirty="0" err="1"/>
                <a:t>J</a:t>
              </a:r>
              <a:r>
                <a:rPr lang="it-IT" sz="1000" i="1" dirty="0"/>
                <a:t> </a:t>
              </a:r>
              <a:r>
                <a:rPr lang="it-IT" sz="1000" i="1" dirty="0" err="1"/>
                <a:t>Allergy</a:t>
              </a:r>
              <a:r>
                <a:rPr lang="it-IT" sz="1000" i="1" dirty="0"/>
                <a:t> </a:t>
              </a:r>
              <a:r>
                <a:rPr lang="it-IT" sz="1000" i="1" dirty="0" err="1"/>
                <a:t>Clin</a:t>
              </a:r>
              <a:r>
                <a:rPr lang="it-IT" sz="1000" i="1" dirty="0"/>
                <a:t> </a:t>
              </a:r>
              <a:r>
                <a:rPr lang="it-IT" sz="1000" i="1" dirty="0" err="1"/>
                <a:t>Immunol</a:t>
              </a:r>
              <a:r>
                <a:rPr lang="it-IT" sz="1000" i="1" dirty="0"/>
                <a:t> </a:t>
              </a:r>
              <a:r>
                <a:rPr lang="it-IT" sz="1000" i="1" dirty="0" err="1"/>
                <a:t>Pract</a:t>
              </a:r>
              <a:r>
                <a:rPr lang="it-IT" sz="1000" i="1" dirty="0"/>
                <a:t> 9, 4431-4440.e1 (2021)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36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1">
            <a:extLst>
              <a:ext uri="{FF2B5EF4-FFF2-40B4-BE49-F238E27FC236}">
                <a16:creationId xmlns:a16="http://schemas.microsoft.com/office/drawing/2014/main" id="{F4521A88-010B-15E5-4C07-FC4A31F724FD}"/>
              </a:ext>
            </a:extLst>
          </p:cNvPr>
          <p:cNvSpPr/>
          <p:nvPr/>
        </p:nvSpPr>
        <p:spPr>
          <a:xfrm>
            <a:off x="9435633" y="314371"/>
            <a:ext cx="2890837" cy="8971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TERAPIA 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OPZIONI DI TRATTAMENTO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DA4AAD-7520-A94B-80D2-EDDE2A7A0E13}"/>
              </a:ext>
            </a:extLst>
          </p:cNvPr>
          <p:cNvSpPr txBox="1"/>
          <p:nvPr/>
        </p:nvSpPr>
        <p:spPr>
          <a:xfrm>
            <a:off x="284354" y="90010"/>
            <a:ext cx="530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Sindrome ipereosinofila idiopatica (HES)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0611FDCF-E909-FB4F-4872-2FDF3E974A01}"/>
              </a:ext>
            </a:extLst>
          </p:cNvPr>
          <p:cNvCxnSpPr/>
          <p:nvPr/>
        </p:nvCxnSpPr>
        <p:spPr>
          <a:xfrm>
            <a:off x="184278" y="657476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DB9774-EB2A-80F5-A7C2-7FE3B0FD82A9}"/>
              </a:ext>
            </a:extLst>
          </p:cNvPr>
          <p:cNvSpPr txBox="1"/>
          <p:nvPr/>
        </p:nvSpPr>
        <p:spPr>
          <a:xfrm>
            <a:off x="283783" y="822639"/>
            <a:ext cx="96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b="1" dirty="0"/>
              <a:t>Indicazioni da scheda tecnica di Mepolizumab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1182C86-0F62-8574-4770-752405AA3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04" t="27133" r="10377" b="16380"/>
          <a:stretch/>
        </p:blipFill>
        <p:spPr>
          <a:xfrm>
            <a:off x="2288254" y="1727601"/>
            <a:ext cx="7767484" cy="411896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BA6346C-04AE-A578-9E8F-8D799B2A2F49}"/>
              </a:ext>
            </a:extLst>
          </p:cNvPr>
          <p:cNvSpPr/>
          <p:nvPr/>
        </p:nvSpPr>
        <p:spPr>
          <a:xfrm>
            <a:off x="2288254" y="4768645"/>
            <a:ext cx="7412849" cy="9635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56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13 at 7.37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6" y="1427887"/>
            <a:ext cx="4145173" cy="29911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9186" y="4811516"/>
            <a:ext cx="3069771" cy="964367"/>
          </a:xfrm>
          <a:prstGeom prst="rect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000" b="1" dirty="0">
                <a:latin typeface="Arial" charset="0"/>
              </a:rPr>
              <a:t>Valori </a:t>
            </a:r>
            <a:r>
              <a:rPr lang="en-US" sz="1000" b="1" dirty="0" err="1">
                <a:latin typeface="Arial" charset="0"/>
              </a:rPr>
              <a:t>normali</a:t>
            </a:r>
            <a:r>
              <a:rPr lang="en-US" sz="1000" b="1" dirty="0">
                <a:latin typeface="Arial" charset="0"/>
              </a:rPr>
              <a:t>:  &lt;5%, &lt; 500/mm</a:t>
            </a:r>
            <a:r>
              <a:rPr lang="en-US" sz="1000" b="1" baseline="30000" dirty="0">
                <a:latin typeface="Arial" charset="0"/>
              </a:rPr>
              <a:t>3</a:t>
            </a:r>
          </a:p>
          <a:p>
            <a:endParaRPr lang="en-US" sz="1000" b="1" baseline="30000" dirty="0">
              <a:latin typeface="Arial" charset="0"/>
            </a:endParaRPr>
          </a:p>
          <a:p>
            <a:r>
              <a:rPr lang="en-US" sz="1000" b="1" u="sng" dirty="0">
                <a:latin typeface="Arial" charset="0"/>
              </a:rPr>
              <a:t>[Hyper] eosinophilia</a:t>
            </a:r>
          </a:p>
          <a:p>
            <a:pPr lvl="1"/>
            <a:r>
              <a:rPr lang="en-US" sz="1000" b="1" dirty="0">
                <a:latin typeface="Arial" charset="0"/>
              </a:rPr>
              <a:t>Lieve:  		</a:t>
            </a:r>
            <a:r>
              <a:rPr lang="en-US" sz="1000" b="1" dirty="0"/>
              <a:t>  </a:t>
            </a:r>
            <a:r>
              <a:rPr lang="en-US" sz="1000" b="1" dirty="0">
                <a:latin typeface="Arial" charset="0"/>
              </a:rPr>
              <a:t>500-1500/mm</a:t>
            </a:r>
            <a:r>
              <a:rPr lang="en-US" sz="1000" b="1" baseline="30000" dirty="0">
                <a:latin typeface="Arial" charset="0"/>
              </a:rPr>
              <a:t>3</a:t>
            </a:r>
          </a:p>
          <a:p>
            <a:pPr lvl="1"/>
            <a:r>
              <a:rPr lang="en-US" sz="1000" b="1" dirty="0">
                <a:latin typeface="Arial" charset="0"/>
              </a:rPr>
              <a:t>Moderata:	 1500-5000/mm</a:t>
            </a:r>
            <a:r>
              <a:rPr lang="en-US" sz="1000" b="1" baseline="30000" dirty="0">
                <a:latin typeface="Arial" charset="0"/>
              </a:rPr>
              <a:t>3</a:t>
            </a:r>
          </a:p>
          <a:p>
            <a:pPr lvl="1"/>
            <a:r>
              <a:rPr lang="en-US" sz="1000" b="1" dirty="0">
                <a:latin typeface="Arial" charset="0"/>
              </a:rPr>
              <a:t>Grave:	      </a:t>
            </a:r>
            <a:r>
              <a:rPr lang="en-US" sz="1000" b="1" dirty="0"/>
              <a:t>  </a:t>
            </a:r>
            <a:r>
              <a:rPr lang="en-US" sz="1000" b="1" dirty="0">
                <a:latin typeface="Arial" charset="0"/>
              </a:rPr>
              <a:t>                    &gt;5000/mm</a:t>
            </a:r>
            <a:r>
              <a:rPr lang="en-US" sz="1000" b="1" baseline="30000" dirty="0">
                <a:latin typeface="Arial" charset="0"/>
              </a:rPr>
              <a:t>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EA1585D-8DA3-5610-6D6F-45912F472EB6}"/>
              </a:ext>
            </a:extLst>
          </p:cNvPr>
          <p:cNvSpPr txBox="1"/>
          <p:nvPr/>
        </p:nvSpPr>
        <p:spPr>
          <a:xfrm>
            <a:off x="215774" y="197667"/>
            <a:ext cx="788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La biologia degli eosinofili e la definizione di (iper)eosinofilia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57A830EE-3BE0-E8DE-7369-45E4BE670F93}"/>
              </a:ext>
            </a:extLst>
          </p:cNvPr>
          <p:cNvCxnSpPr/>
          <p:nvPr/>
        </p:nvCxnSpPr>
        <p:spPr>
          <a:xfrm>
            <a:off x="215774" y="853046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7708302" y="6287218"/>
            <a:ext cx="4299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Valent P, </a:t>
            </a:r>
            <a:r>
              <a:rPr lang="en-US" sz="1400" i="1" dirty="0"/>
              <a:t>J Allergy Clin Immunol</a:t>
            </a:r>
            <a:r>
              <a:rPr lang="en-US" sz="1400" dirty="0"/>
              <a:t>. 2012;130(3):607-612.e9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9056" t="26885" r="58304" b="19216"/>
          <a:stretch/>
        </p:blipFill>
        <p:spPr>
          <a:xfrm>
            <a:off x="4799856" y="1368526"/>
            <a:ext cx="7056784" cy="47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0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E145784B-F721-734D-96A7-2C76EE17CA13}"/>
              </a:ext>
            </a:extLst>
          </p:cNvPr>
          <p:cNvCxnSpPr/>
          <p:nvPr/>
        </p:nvCxnSpPr>
        <p:spPr>
          <a:xfrm>
            <a:off x="373751" y="807533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221603" y="232901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Conclusioni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6BBC26-8D10-BA4C-B689-DC6EB776DF22}"/>
              </a:ext>
            </a:extLst>
          </p:cNvPr>
          <p:cNvSpPr txBox="1"/>
          <p:nvPr/>
        </p:nvSpPr>
        <p:spPr>
          <a:xfrm>
            <a:off x="548949" y="1345784"/>
            <a:ext cx="11094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it-IT" b="1" dirty="0"/>
              <a:t>La correlazione tra l'entità dell'eosinofilia e il danno d'organo è incerta</a:t>
            </a:r>
            <a:r>
              <a:rPr lang="it-IT" dirty="0"/>
              <a:t>: non ci sono prove chiare a sostegno dell'inizio della terapia semplicemente in base alla conta assoluta degli eosinofili</a:t>
            </a:r>
            <a:endParaRPr lang="it-IT" u="sng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5DA14C-A156-3148-AE8F-0D3C851172CA}"/>
              </a:ext>
            </a:extLst>
          </p:cNvPr>
          <p:cNvSpPr txBox="1"/>
          <p:nvPr/>
        </p:nvSpPr>
        <p:spPr>
          <a:xfrm>
            <a:off x="548949" y="2366170"/>
            <a:ext cx="11094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it-IT" dirty="0"/>
              <a:t>Con manifestazioni cliniche prevalenti che richiedono l'inizio immediato della terapia, un adeguata analisi per le anomalie genetiche deve precedere l'inizio del trattamento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548949" y="3444651"/>
            <a:ext cx="9787636" cy="1990047"/>
            <a:chOff x="221603" y="3411909"/>
            <a:chExt cx="9787636" cy="1990047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B15DEF8-0D02-AA46-8574-DD0B605CAF44}"/>
                </a:ext>
              </a:extLst>
            </p:cNvPr>
            <p:cNvSpPr/>
            <p:nvPr/>
          </p:nvSpPr>
          <p:spPr>
            <a:xfrm>
              <a:off x="221603" y="3411909"/>
              <a:ext cx="97876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indent="-214313">
                <a:buFont typeface="Wingdings" charset="2"/>
                <a:buChar char="Ø"/>
                <a:defRPr/>
              </a:pPr>
              <a:r>
                <a:rPr lang="it-IT" dirty="0">
                  <a:ea typeface="ＭＳ Ｐゴシック" panose="020B0600070205080204" pitchFamily="34" charset="-128"/>
                </a:rPr>
                <a:t>L'identificazione di </a:t>
              </a:r>
              <a:r>
                <a:rPr lang="it-IT" b="1" dirty="0">
                  <a:ea typeface="ＭＳ Ｐゴシック" panose="020B0600070205080204" pitchFamily="34" charset="-128"/>
                </a:rPr>
                <a:t>riarrangiamenti ricorrenti </a:t>
              </a:r>
              <a:r>
                <a:rPr lang="it-IT" dirty="0">
                  <a:ea typeface="ＭＳ Ｐゴシック" panose="020B0600070205080204" pitchFamily="34" charset="-128"/>
                </a:rPr>
                <a:t>è alla base per la somministrazione di terapie mirate:</a:t>
              </a:r>
              <a:endParaRPr lang="en-US" dirty="0">
                <a:ea typeface="ＭＳ Ｐゴシック" panose="020B0600070205080204" pitchFamily="34" charset="-128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3BE1119-C009-A746-A8FF-2CD0A579CB4E}"/>
                </a:ext>
              </a:extLst>
            </p:cNvPr>
            <p:cNvSpPr txBox="1"/>
            <p:nvPr/>
          </p:nvSpPr>
          <p:spPr>
            <a:xfrm>
              <a:off x="647501" y="3983024"/>
              <a:ext cx="5923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it-IT" i="1" dirty="0"/>
                <a:t>FIP1L1-PDGFRA</a:t>
              </a:r>
              <a:r>
                <a:rPr lang="it-IT" dirty="0"/>
                <a:t>+ </a:t>
              </a:r>
              <a:r>
                <a:rPr lang="it-IT" dirty="0" err="1"/>
                <a:t>Myeloid</a:t>
              </a:r>
              <a:r>
                <a:rPr lang="it-IT" dirty="0"/>
                <a:t>/</a:t>
              </a:r>
              <a:r>
                <a:rPr lang="it-IT" dirty="0" err="1"/>
                <a:t>Lymphoid</a:t>
              </a:r>
              <a:r>
                <a:rPr lang="it-IT" dirty="0"/>
                <a:t> </a:t>
              </a:r>
              <a:r>
                <a:rPr lang="it-IT" dirty="0" err="1"/>
                <a:t>Neoplasms</a:t>
              </a:r>
              <a:r>
                <a:rPr lang="it-IT" dirty="0"/>
                <a:t> : </a:t>
              </a:r>
              <a:r>
                <a:rPr lang="it-IT" b="1" dirty="0">
                  <a:solidFill>
                    <a:srgbClr val="FF0000"/>
                  </a:solidFill>
                </a:rPr>
                <a:t>Imatinib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BE477C6-A0B7-604A-B37E-7845D3E6F7AF}"/>
                </a:ext>
              </a:extLst>
            </p:cNvPr>
            <p:cNvSpPr txBox="1"/>
            <p:nvPr/>
          </p:nvSpPr>
          <p:spPr>
            <a:xfrm>
              <a:off x="647501" y="4369325"/>
              <a:ext cx="6327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it-IT" i="1" dirty="0"/>
                <a:t>PDGFRB </a:t>
              </a:r>
              <a:r>
                <a:rPr lang="it-IT" dirty="0"/>
                <a:t>- </a:t>
              </a:r>
              <a:r>
                <a:rPr lang="it-IT" dirty="0" err="1"/>
                <a:t>rearranged</a:t>
              </a:r>
              <a:r>
                <a:rPr lang="it-IT" dirty="0"/>
                <a:t> </a:t>
              </a:r>
              <a:r>
                <a:rPr lang="it-IT" dirty="0" err="1"/>
                <a:t>Myeloid</a:t>
              </a:r>
              <a:r>
                <a:rPr lang="it-IT" dirty="0"/>
                <a:t>/</a:t>
              </a:r>
              <a:r>
                <a:rPr lang="it-IT" dirty="0" err="1"/>
                <a:t>Lymphoid</a:t>
              </a:r>
              <a:r>
                <a:rPr lang="it-IT" dirty="0"/>
                <a:t> </a:t>
              </a:r>
              <a:r>
                <a:rPr lang="it-IT" dirty="0" err="1"/>
                <a:t>Neoplasms</a:t>
              </a:r>
              <a:r>
                <a:rPr lang="it-IT" dirty="0"/>
                <a:t> : </a:t>
              </a:r>
              <a:r>
                <a:rPr lang="it-IT" b="1" dirty="0">
                  <a:solidFill>
                    <a:srgbClr val="FF0000"/>
                  </a:solidFill>
                </a:rPr>
                <a:t>Imatinib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6387FBA-BC0B-C74C-9AB4-AA80A419F96E}"/>
                </a:ext>
              </a:extLst>
            </p:cNvPr>
            <p:cNvSpPr txBox="1"/>
            <p:nvPr/>
          </p:nvSpPr>
          <p:spPr>
            <a:xfrm>
              <a:off x="647501" y="4755625"/>
              <a:ext cx="90284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it-IT" i="1" dirty="0"/>
                <a:t>FGFR1</a:t>
              </a:r>
              <a:r>
                <a:rPr lang="it-IT" dirty="0"/>
                <a:t> - rearranged Myeloid/Lymphoid Neoplasms: </a:t>
              </a:r>
              <a:r>
                <a:rPr lang="it-IT" b="1" dirty="0"/>
                <a:t>chemotherapy</a:t>
              </a:r>
              <a:r>
                <a:rPr lang="it-IT" dirty="0"/>
                <a:t>, allo-</a:t>
              </a:r>
              <a:r>
                <a:rPr lang="it-IT" b="1" dirty="0"/>
                <a:t>HSCT; </a:t>
              </a:r>
              <a:r>
                <a:rPr lang="it-IT" b="1" dirty="0" smtClean="0">
                  <a:solidFill>
                    <a:srgbClr val="FF0000"/>
                  </a:solidFill>
                </a:rPr>
                <a:t>Pemigatinib?</a:t>
              </a:r>
              <a:endParaRPr lang="it-IT" dirty="0"/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it-IT" i="1" dirty="0"/>
                <a:t>JAK2</a:t>
              </a:r>
              <a:r>
                <a:rPr lang="it-IT" dirty="0"/>
                <a:t> – </a:t>
              </a:r>
              <a:r>
                <a:rPr lang="it-IT" dirty="0" err="1"/>
                <a:t>rearranged</a:t>
              </a:r>
              <a:r>
                <a:rPr lang="it-IT" dirty="0"/>
                <a:t> </a:t>
              </a:r>
              <a:r>
                <a:rPr lang="it-IT" dirty="0" err="1"/>
                <a:t>Myeloid</a:t>
              </a:r>
              <a:r>
                <a:rPr lang="it-IT" dirty="0"/>
                <a:t>/</a:t>
              </a:r>
              <a:r>
                <a:rPr lang="it-IT" dirty="0" err="1"/>
                <a:t>Lymphoid</a:t>
              </a:r>
              <a:r>
                <a:rPr lang="it-IT" dirty="0"/>
                <a:t> </a:t>
              </a:r>
              <a:r>
                <a:rPr lang="it-IT" dirty="0" err="1"/>
                <a:t>Neoplasms</a:t>
              </a:r>
              <a:r>
                <a:rPr lang="it-IT" dirty="0"/>
                <a:t>:</a:t>
              </a:r>
              <a:r>
                <a:rPr lang="it-IT" b="1" dirty="0"/>
                <a:t> allo- HSCT</a:t>
              </a:r>
              <a:r>
                <a:rPr lang="it-IT" dirty="0"/>
                <a:t>, </a:t>
              </a:r>
              <a:r>
                <a:rPr lang="it-IT" b="1" dirty="0" err="1">
                  <a:solidFill>
                    <a:srgbClr val="FF0000"/>
                  </a:solidFill>
                </a:rPr>
                <a:t>ruxolitinib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DACEA966-BEC1-5542-92A6-1F53B2E368D2}"/>
              </a:ext>
            </a:extLst>
          </p:cNvPr>
          <p:cNvSpPr/>
          <p:nvPr/>
        </p:nvSpPr>
        <p:spPr>
          <a:xfrm>
            <a:off x="548949" y="5802535"/>
            <a:ext cx="11298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charset="2"/>
              <a:buChar char="Ø"/>
              <a:defRPr/>
            </a:pPr>
            <a:r>
              <a:rPr lang="en-US" b="1" dirty="0">
                <a:ea typeface="ＭＳ Ｐゴシック" panose="020B0600070205080204" pitchFamily="34" charset="-128"/>
              </a:rPr>
              <a:t>Nella sindrome ipereosinofila idiopatica</a:t>
            </a:r>
            <a:r>
              <a:rPr lang="en-US" dirty="0">
                <a:ea typeface="ＭＳ Ｐゴシック" panose="020B0600070205080204" pitchFamily="34" charset="-128"/>
              </a:rPr>
              <a:t>, steroidi e/o </a:t>
            </a:r>
            <a:r>
              <a:rPr 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Mepolizumab </a:t>
            </a:r>
            <a:r>
              <a:rPr lang="en-US" b="1" dirty="0">
                <a:ea typeface="ＭＳ Ｐゴシック" panose="020B0600070205080204" pitchFamily="34" charset="-128"/>
              </a:rPr>
              <a:t>sono le terapie di prima linea</a:t>
            </a:r>
            <a:r>
              <a:rPr lang="en-US" dirty="0">
                <a:ea typeface="ＭＳ Ｐゴシック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973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410948D-5F74-9F66-DF63-6B93C71AE0F8}"/>
              </a:ext>
            </a:extLst>
          </p:cNvPr>
          <p:cNvCxnSpPr/>
          <p:nvPr/>
        </p:nvCxnSpPr>
        <p:spPr>
          <a:xfrm>
            <a:off x="184278" y="857844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471EAE8-5488-DA45-960F-3600A7927857}"/>
              </a:ext>
            </a:extLst>
          </p:cNvPr>
          <p:cNvSpPr txBox="1"/>
          <p:nvPr/>
        </p:nvSpPr>
        <p:spPr>
          <a:xfrm>
            <a:off x="284354" y="212800"/>
            <a:ext cx="3345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Cause di (iper)eosinofilia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90E3BD-088A-045E-3A6A-A6E5C227C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8" t="12521" r="31802" b="11434"/>
          <a:stretch/>
        </p:blipFill>
        <p:spPr>
          <a:xfrm>
            <a:off x="2927648" y="1556792"/>
            <a:ext cx="653107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5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D410948D-5F74-9F66-DF63-6B93C71AE0F8}"/>
              </a:ext>
            </a:extLst>
          </p:cNvPr>
          <p:cNvCxnSpPr/>
          <p:nvPr/>
        </p:nvCxnSpPr>
        <p:spPr>
          <a:xfrm>
            <a:off x="184278" y="857844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79" y="1789471"/>
            <a:ext cx="8976241" cy="402161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471EAE8-5488-DA45-960F-3600A7927857}"/>
              </a:ext>
            </a:extLst>
          </p:cNvPr>
          <p:cNvSpPr txBox="1"/>
          <p:nvPr/>
        </p:nvSpPr>
        <p:spPr>
          <a:xfrm>
            <a:off x="284354" y="212800"/>
            <a:ext cx="6510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Classificazione delle sindromi ipereosinofile– HES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D9F68A6-4AFB-E44C-F8F9-02E5C8B66F6B}"/>
              </a:ext>
            </a:extLst>
          </p:cNvPr>
          <p:cNvSpPr/>
          <p:nvPr/>
        </p:nvSpPr>
        <p:spPr>
          <a:xfrm>
            <a:off x="1415845" y="3428999"/>
            <a:ext cx="2359742" cy="30184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6916259-873F-4564-5507-2E5A250007E8}"/>
              </a:ext>
            </a:extLst>
          </p:cNvPr>
          <p:cNvSpPr/>
          <p:nvPr/>
        </p:nvSpPr>
        <p:spPr>
          <a:xfrm>
            <a:off x="5701400" y="3429000"/>
            <a:ext cx="2010697" cy="30184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733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ttangolo 69"/>
          <p:cNvSpPr/>
          <p:nvPr/>
        </p:nvSpPr>
        <p:spPr>
          <a:xfrm>
            <a:off x="-8238" y="1222799"/>
            <a:ext cx="12192000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E145784B-F721-734D-96A7-2C76EE17CA13}"/>
              </a:ext>
            </a:extLst>
          </p:cNvPr>
          <p:cNvCxnSpPr/>
          <p:nvPr/>
        </p:nvCxnSpPr>
        <p:spPr>
          <a:xfrm>
            <a:off x="184278" y="899884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53560" y="1179679"/>
            <a:ext cx="291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Diagnosi e valutazione clinica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663697" y="1179679"/>
            <a:ext cx="259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ym typeface="Wingdings" panose="05000000000000000000" pitchFamily="2" charset="2"/>
              </a:rPr>
              <a:t>Fisiopatologia  diagnosi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119592" y="2032491"/>
            <a:ext cx="1974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b="1" i="1" dirty="0"/>
              <a:t>ESAMI DIAGNOSTICI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119592" y="4685986"/>
            <a:ext cx="3369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b="1" i="1" dirty="0"/>
              <a:t>VALUTAZIONE DEL DANNO D’ ORGANO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282AA820-0901-844C-9ED5-94529404A0A3}"/>
              </a:ext>
            </a:extLst>
          </p:cNvPr>
          <p:cNvSpPr txBox="1"/>
          <p:nvPr/>
        </p:nvSpPr>
        <p:spPr>
          <a:xfrm>
            <a:off x="215774" y="223365"/>
            <a:ext cx="4197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Le sindromi ipereosinofile– HES</a:t>
            </a:r>
          </a:p>
        </p:txBody>
      </p:sp>
      <p:sp>
        <p:nvSpPr>
          <p:cNvPr id="65" name="Rounded Rectangle 18">
            <a:extLst>
              <a:ext uri="{FF2B5EF4-FFF2-40B4-BE49-F238E27FC236}">
                <a16:creationId xmlns:a16="http://schemas.microsoft.com/office/drawing/2014/main" id="{2FC378D7-A40B-BE49-8133-A92F003DD1BD}"/>
              </a:ext>
            </a:extLst>
          </p:cNvPr>
          <p:cNvSpPr/>
          <p:nvPr/>
        </p:nvSpPr>
        <p:spPr>
          <a:xfrm>
            <a:off x="546137" y="5152989"/>
            <a:ext cx="1077930" cy="9233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Ecocuore/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</a:rPr>
              <a:t>RMN cardiaca</a:t>
            </a:r>
          </a:p>
        </p:txBody>
      </p:sp>
      <p:sp>
        <p:nvSpPr>
          <p:cNvPr id="69" name="Rounded Rectangle 19">
            <a:extLst>
              <a:ext uri="{FF2B5EF4-FFF2-40B4-BE49-F238E27FC236}">
                <a16:creationId xmlns:a16="http://schemas.microsoft.com/office/drawing/2014/main" id="{3C17F704-359A-8749-A4A1-8632B4801A42}"/>
              </a:ext>
            </a:extLst>
          </p:cNvPr>
          <p:cNvSpPr/>
          <p:nvPr/>
        </p:nvSpPr>
        <p:spPr>
          <a:xfrm>
            <a:off x="1796088" y="5151256"/>
            <a:ext cx="1077930" cy="9250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TC/RMN torace /addome</a:t>
            </a:r>
          </a:p>
        </p:txBody>
      </p:sp>
      <p:sp>
        <p:nvSpPr>
          <p:cNvPr id="73" name="Rounded Rectangle 20">
            <a:extLst>
              <a:ext uri="{FF2B5EF4-FFF2-40B4-BE49-F238E27FC236}">
                <a16:creationId xmlns:a16="http://schemas.microsoft.com/office/drawing/2014/main" id="{C18E9D40-A627-CD4E-8053-7FB770158537}"/>
              </a:ext>
            </a:extLst>
          </p:cNvPr>
          <p:cNvSpPr/>
          <p:nvPr/>
        </p:nvSpPr>
        <p:spPr>
          <a:xfrm>
            <a:off x="3046039" y="5141703"/>
            <a:ext cx="1056402" cy="9285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Endoscopia</a:t>
            </a:r>
          </a:p>
        </p:txBody>
      </p:sp>
      <p:sp>
        <p:nvSpPr>
          <p:cNvPr id="74" name="Rounded Rectangle 22">
            <a:extLst>
              <a:ext uri="{FF2B5EF4-FFF2-40B4-BE49-F238E27FC236}">
                <a16:creationId xmlns:a16="http://schemas.microsoft.com/office/drawing/2014/main" id="{45B5EE0B-2F9D-B745-A2DD-856FCBF41030}"/>
              </a:ext>
            </a:extLst>
          </p:cNvPr>
          <p:cNvSpPr/>
          <p:nvPr/>
        </p:nvSpPr>
        <p:spPr>
          <a:xfrm>
            <a:off x="4250690" y="5151256"/>
            <a:ext cx="1056402" cy="9285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Biopsia organo- mirata</a:t>
            </a:r>
          </a:p>
        </p:txBody>
      </p:sp>
      <p:sp>
        <p:nvSpPr>
          <p:cNvPr id="75" name="Rounded Rectangle 11">
            <a:extLst>
              <a:ext uri="{FF2B5EF4-FFF2-40B4-BE49-F238E27FC236}">
                <a16:creationId xmlns:a16="http://schemas.microsoft.com/office/drawing/2014/main" id="{9CD2694C-874A-F94B-ABBF-81D306C9ECB4}"/>
              </a:ext>
            </a:extLst>
          </p:cNvPr>
          <p:cNvSpPr/>
          <p:nvPr/>
        </p:nvSpPr>
        <p:spPr>
          <a:xfrm>
            <a:off x="546137" y="3506304"/>
            <a:ext cx="1051688" cy="9189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Biopsia osteo midollare</a:t>
            </a:r>
          </a:p>
        </p:txBody>
      </p:sp>
      <p:sp>
        <p:nvSpPr>
          <p:cNvPr id="76" name="Rounded Rectangle 14">
            <a:extLst>
              <a:ext uri="{FF2B5EF4-FFF2-40B4-BE49-F238E27FC236}">
                <a16:creationId xmlns:a16="http://schemas.microsoft.com/office/drawing/2014/main" id="{A5EE9532-1061-3044-925B-6C4DAEECC657}"/>
              </a:ext>
            </a:extLst>
          </p:cNvPr>
          <p:cNvSpPr/>
          <p:nvPr/>
        </p:nvSpPr>
        <p:spPr>
          <a:xfrm>
            <a:off x="1736818" y="3506304"/>
            <a:ext cx="1054045" cy="9224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Cariotipo </a:t>
            </a:r>
          </a:p>
        </p:txBody>
      </p:sp>
      <p:sp>
        <p:nvSpPr>
          <p:cNvPr id="77" name="Rounded Rectangle 27">
            <a:extLst>
              <a:ext uri="{FF2B5EF4-FFF2-40B4-BE49-F238E27FC236}">
                <a16:creationId xmlns:a16="http://schemas.microsoft.com/office/drawing/2014/main" id="{ABA53BD4-7347-4941-BA83-7E3C4F350F7B}"/>
              </a:ext>
            </a:extLst>
          </p:cNvPr>
          <p:cNvSpPr/>
          <p:nvPr/>
        </p:nvSpPr>
        <p:spPr>
          <a:xfrm>
            <a:off x="2929856" y="3509796"/>
            <a:ext cx="1299383" cy="9233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FISH per </a:t>
            </a:r>
            <a:r>
              <a:rPr lang="en-US" sz="1200" b="1" i="1" dirty="0">
                <a:solidFill>
                  <a:srgbClr val="000000"/>
                </a:solidFill>
              </a:rPr>
              <a:t>FIP1L1-PDGFRA, PDGFRB, FGFR1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78" name="Rounded Rectangle 15">
            <a:extLst>
              <a:ext uri="{FF2B5EF4-FFF2-40B4-BE49-F238E27FC236}">
                <a16:creationId xmlns:a16="http://schemas.microsoft.com/office/drawing/2014/main" id="{10CD7230-32FD-414B-A76D-2DB1C2F02BBB}"/>
              </a:ext>
            </a:extLst>
          </p:cNvPr>
          <p:cNvSpPr/>
          <p:nvPr/>
        </p:nvSpPr>
        <p:spPr>
          <a:xfrm>
            <a:off x="2927059" y="2487082"/>
            <a:ext cx="1294669" cy="9267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Citofluorimetria</a:t>
            </a:r>
          </a:p>
        </p:txBody>
      </p:sp>
      <p:sp>
        <p:nvSpPr>
          <p:cNvPr id="79" name="Rounded Rectangle 28">
            <a:extLst>
              <a:ext uri="{FF2B5EF4-FFF2-40B4-BE49-F238E27FC236}">
                <a16:creationId xmlns:a16="http://schemas.microsoft.com/office/drawing/2014/main" id="{CB06D704-6EED-1841-9F2A-2FA1EEC3A857}"/>
              </a:ext>
            </a:extLst>
          </p:cNvPr>
          <p:cNvSpPr/>
          <p:nvPr/>
        </p:nvSpPr>
        <p:spPr>
          <a:xfrm>
            <a:off x="554516" y="2483284"/>
            <a:ext cx="1069551" cy="9215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Analisi molecolari 1° livello </a:t>
            </a:r>
            <a:r>
              <a:rPr lang="en-US" sz="1200" i="1" dirty="0">
                <a:solidFill>
                  <a:srgbClr val="000000"/>
                </a:solidFill>
              </a:rPr>
              <a:t>BCR-ABL1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i="1" dirty="0">
                <a:solidFill>
                  <a:srgbClr val="000000"/>
                </a:solidFill>
              </a:rPr>
              <a:t>JAK2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i="1" dirty="0">
                <a:solidFill>
                  <a:srgbClr val="000000"/>
                </a:solidFill>
              </a:rPr>
              <a:t>KIT</a:t>
            </a:r>
          </a:p>
        </p:txBody>
      </p:sp>
      <p:sp>
        <p:nvSpPr>
          <p:cNvPr id="80" name="Rounded Rectangle 29">
            <a:extLst>
              <a:ext uri="{FF2B5EF4-FFF2-40B4-BE49-F238E27FC236}">
                <a16:creationId xmlns:a16="http://schemas.microsoft.com/office/drawing/2014/main" id="{F8A171DC-E76C-B042-BC5C-6E97E95B9180}"/>
              </a:ext>
            </a:extLst>
          </p:cNvPr>
          <p:cNvSpPr/>
          <p:nvPr/>
        </p:nvSpPr>
        <p:spPr>
          <a:xfrm>
            <a:off x="1677645" y="2485341"/>
            <a:ext cx="1172389" cy="92852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000000"/>
                </a:solidFill>
              </a:rPr>
              <a:t>NGS/mutazioni ricorrenti in geni mieloidi</a:t>
            </a:r>
          </a:p>
        </p:txBody>
      </p:sp>
      <p:sp>
        <p:nvSpPr>
          <p:cNvPr id="85" name="Rounded Rectangle 30">
            <a:extLst>
              <a:ext uri="{FF2B5EF4-FFF2-40B4-BE49-F238E27FC236}">
                <a16:creationId xmlns:a16="http://schemas.microsoft.com/office/drawing/2014/main" id="{36B2EBEB-1B0C-B840-B400-679D93DF087B}"/>
              </a:ext>
            </a:extLst>
          </p:cNvPr>
          <p:cNvSpPr/>
          <p:nvPr/>
        </p:nvSpPr>
        <p:spPr>
          <a:xfrm>
            <a:off x="4339759" y="2487080"/>
            <a:ext cx="967333" cy="9267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Clonalità linfociti T (NGS)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5506868" y="2032491"/>
            <a:ext cx="6080854" cy="4237344"/>
            <a:chOff x="5257800" y="2018437"/>
            <a:chExt cx="6080854" cy="4237344"/>
          </a:xfrm>
        </p:grpSpPr>
        <p:cxnSp>
          <p:nvCxnSpPr>
            <p:cNvPr id="38" name="Connettore 1 37">
              <a:extLst>
                <a:ext uri="{FF2B5EF4-FFF2-40B4-BE49-F238E27FC236}">
                  <a16:creationId xmlns:a16="http://schemas.microsoft.com/office/drawing/2014/main" id="{A133338B-5F57-7B45-BB6F-D259B703CCC7}"/>
                </a:ext>
              </a:extLst>
            </p:cNvPr>
            <p:cNvCxnSpPr/>
            <p:nvPr/>
          </p:nvCxnSpPr>
          <p:spPr>
            <a:xfrm flipV="1">
              <a:off x="5257800" y="2491740"/>
              <a:ext cx="1280160" cy="1760220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>
              <a:extLst>
                <a:ext uri="{FF2B5EF4-FFF2-40B4-BE49-F238E27FC236}">
                  <a16:creationId xmlns:a16="http://schemas.microsoft.com/office/drawing/2014/main" id="{14732AAF-C119-114D-A4BC-4FBEF0CB8922}"/>
                </a:ext>
              </a:extLst>
            </p:cNvPr>
            <p:cNvCxnSpPr>
              <a:cxnSpLocks/>
            </p:cNvCxnSpPr>
            <p:nvPr/>
          </p:nvCxnSpPr>
          <p:spPr>
            <a:xfrm>
              <a:off x="5265311" y="4245190"/>
              <a:ext cx="1272649" cy="1801280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13">
              <a:extLst>
                <a:ext uri="{FF2B5EF4-FFF2-40B4-BE49-F238E27FC236}">
                  <a16:creationId xmlns:a16="http://schemas.microsoft.com/office/drawing/2014/main" id="{69E1FDA8-F709-734B-8E75-CF59DF5C422F}"/>
                </a:ext>
              </a:extLst>
            </p:cNvPr>
            <p:cNvSpPr txBox="1"/>
            <p:nvPr/>
          </p:nvSpPr>
          <p:spPr>
            <a:xfrm>
              <a:off x="7173601" y="2585514"/>
              <a:ext cx="2190246" cy="1200329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Myeloid and lymphoid neoplasms</a:t>
              </a: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with eosinophilia and abnormalities</a:t>
              </a: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of </a:t>
              </a:r>
              <a:r>
                <a:rPr lang="en-US" sz="1200" b="1" i="1" dirty="0">
                  <a:solidFill>
                    <a:srgbClr val="000000"/>
                  </a:solidFill>
                </a:rPr>
                <a:t>PDGFRA</a:t>
              </a:r>
              <a:r>
                <a:rPr lang="en-US" sz="1200" b="1" dirty="0">
                  <a:solidFill>
                    <a:srgbClr val="000000"/>
                  </a:solidFill>
                </a:rPr>
                <a:t>, </a:t>
              </a:r>
              <a:r>
                <a:rPr lang="en-US" sz="1200" b="1" i="1" dirty="0">
                  <a:solidFill>
                    <a:srgbClr val="000000"/>
                  </a:solidFill>
                </a:rPr>
                <a:t>PDGFRB</a:t>
              </a:r>
              <a:r>
                <a:rPr lang="en-US" sz="1200" b="1" dirty="0">
                  <a:solidFill>
                    <a:srgbClr val="000000"/>
                  </a:solidFill>
                </a:rPr>
                <a:t> or </a:t>
              </a:r>
              <a:r>
                <a:rPr lang="en-US" sz="1200" b="1" i="1" dirty="0">
                  <a:solidFill>
                    <a:srgbClr val="000000"/>
                  </a:solidFill>
                </a:rPr>
                <a:t>FGFR1, </a:t>
              </a:r>
              <a:r>
                <a:rPr lang="en-US" sz="1200" b="1" dirty="0">
                  <a:solidFill>
                    <a:srgbClr val="000000"/>
                  </a:solidFill>
                </a:rPr>
                <a:t>or </a:t>
              </a:r>
              <a:r>
                <a:rPr lang="en-US" sz="1200" b="1" i="1" dirty="0">
                  <a:solidFill>
                    <a:srgbClr val="000000"/>
                  </a:solidFill>
                </a:rPr>
                <a:t>PCM1-JAK2</a:t>
              </a:r>
            </a:p>
          </p:txBody>
        </p:sp>
        <p:sp>
          <p:nvSpPr>
            <p:cNvPr id="91" name="TextBox 50">
              <a:extLst>
                <a:ext uri="{FF2B5EF4-FFF2-40B4-BE49-F238E27FC236}">
                  <a16:creationId xmlns:a16="http://schemas.microsoft.com/office/drawing/2014/main" id="{8BFD8B72-6DED-A441-A39B-F5FC264AFAB1}"/>
                </a:ext>
              </a:extLst>
            </p:cNvPr>
            <p:cNvSpPr txBox="1"/>
            <p:nvPr/>
          </p:nvSpPr>
          <p:spPr>
            <a:xfrm>
              <a:off x="9792906" y="2207132"/>
              <a:ext cx="1219200" cy="10156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WHO-defined myeloid neoplasm associated with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eosinophilia</a:t>
              </a:r>
            </a:p>
          </p:txBody>
        </p:sp>
        <p:sp>
          <p:nvSpPr>
            <p:cNvPr id="92" name="TextBox 28">
              <a:extLst>
                <a:ext uri="{FF2B5EF4-FFF2-40B4-BE49-F238E27FC236}">
                  <a16:creationId xmlns:a16="http://schemas.microsoft.com/office/drawing/2014/main" id="{52C3E7B3-AE1C-1F4D-A428-1FAC75987FFA}"/>
                </a:ext>
              </a:extLst>
            </p:cNvPr>
            <p:cNvSpPr txBox="1"/>
            <p:nvPr/>
          </p:nvSpPr>
          <p:spPr>
            <a:xfrm>
              <a:off x="9682822" y="3458116"/>
              <a:ext cx="1439368" cy="4616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Chronic Eosinophilic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Leukemia, NOS</a:t>
              </a:r>
            </a:p>
          </p:txBody>
        </p:sp>
        <p:sp>
          <p:nvSpPr>
            <p:cNvPr id="93" name="Rettangolo 92">
              <a:extLst>
                <a:ext uri="{FF2B5EF4-FFF2-40B4-BE49-F238E27FC236}">
                  <a16:creationId xmlns:a16="http://schemas.microsoft.com/office/drawing/2014/main" id="{3D6E807F-5931-304C-87EE-C6BE607D80FE}"/>
                </a:ext>
              </a:extLst>
            </p:cNvPr>
            <p:cNvSpPr/>
            <p:nvPr/>
          </p:nvSpPr>
          <p:spPr>
            <a:xfrm>
              <a:off x="6806121" y="2117623"/>
              <a:ext cx="266478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dirty="0">
                  <a:ea typeface="ＭＳ Ｐゴシック" panose="020B0600070205080204" pitchFamily="34" charset="-128"/>
                </a:rPr>
                <a:t>CLONALE, MIELOIDE (LINFOIDE)</a:t>
              </a:r>
            </a:p>
          </p:txBody>
        </p:sp>
        <p:sp>
          <p:nvSpPr>
            <p:cNvPr id="95" name="Rettangolo 94">
              <a:extLst>
                <a:ext uri="{FF2B5EF4-FFF2-40B4-BE49-F238E27FC236}">
                  <a16:creationId xmlns:a16="http://schemas.microsoft.com/office/drawing/2014/main" id="{4B06432A-4F26-B54C-98F7-CBE5A4AB942D}"/>
                </a:ext>
              </a:extLst>
            </p:cNvPr>
            <p:cNvSpPr/>
            <p:nvPr/>
          </p:nvSpPr>
          <p:spPr>
            <a:xfrm>
              <a:off x="6703687" y="2018437"/>
              <a:ext cx="4630418" cy="2004818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6" name="TextBox 40">
              <a:extLst>
                <a:ext uri="{FF2B5EF4-FFF2-40B4-BE49-F238E27FC236}">
                  <a16:creationId xmlns:a16="http://schemas.microsoft.com/office/drawing/2014/main" id="{25D95709-5E00-B24D-936B-DA898B0E9916}"/>
                </a:ext>
              </a:extLst>
            </p:cNvPr>
            <p:cNvSpPr txBox="1"/>
            <p:nvPr/>
          </p:nvSpPr>
          <p:spPr>
            <a:xfrm>
              <a:off x="8600609" y="4364127"/>
              <a:ext cx="1306320" cy="64633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Lymphocytic-variant eosinophilia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97" name="Rettangolo 96">
              <a:extLst>
                <a:ext uri="{FF2B5EF4-FFF2-40B4-BE49-F238E27FC236}">
                  <a16:creationId xmlns:a16="http://schemas.microsoft.com/office/drawing/2014/main" id="{1A54DE13-07B2-9241-94D0-42ECB4C123B5}"/>
                </a:ext>
              </a:extLst>
            </p:cNvPr>
            <p:cNvSpPr/>
            <p:nvPr/>
          </p:nvSpPr>
          <p:spPr>
            <a:xfrm>
              <a:off x="6806122" y="4245859"/>
              <a:ext cx="200841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dirty="0">
                  <a:ea typeface="ＭＳ Ｐゴシック" panose="020B0600070205080204" pitchFamily="34" charset="-128"/>
                </a:rPr>
                <a:t>CLONALE, LINFOIDE</a:t>
              </a:r>
            </a:p>
          </p:txBody>
        </p:sp>
        <p:sp>
          <p:nvSpPr>
            <p:cNvPr id="98" name="Rettangolo 97">
              <a:extLst>
                <a:ext uri="{FF2B5EF4-FFF2-40B4-BE49-F238E27FC236}">
                  <a16:creationId xmlns:a16="http://schemas.microsoft.com/office/drawing/2014/main" id="{5538F942-DA96-C248-9350-93254DE51EB5}"/>
                </a:ext>
              </a:extLst>
            </p:cNvPr>
            <p:cNvSpPr/>
            <p:nvPr/>
          </p:nvSpPr>
          <p:spPr>
            <a:xfrm>
              <a:off x="6708236" y="4166590"/>
              <a:ext cx="4630418" cy="1037656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TextBox 40">
              <a:extLst>
                <a:ext uri="{FF2B5EF4-FFF2-40B4-BE49-F238E27FC236}">
                  <a16:creationId xmlns:a16="http://schemas.microsoft.com/office/drawing/2014/main" id="{1B218902-FD88-8E41-80BE-D90C1973A967}"/>
                </a:ext>
              </a:extLst>
            </p:cNvPr>
            <p:cNvSpPr txBox="1"/>
            <p:nvPr/>
          </p:nvSpPr>
          <p:spPr>
            <a:xfrm>
              <a:off x="8600609" y="5503531"/>
              <a:ext cx="1306320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Idiopathic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Hypereosinophilic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Syndrome (HES</a:t>
              </a:r>
              <a:r>
                <a:rPr lang="en-US" sz="11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00" name="Rettangolo 99">
              <a:extLst>
                <a:ext uri="{FF2B5EF4-FFF2-40B4-BE49-F238E27FC236}">
                  <a16:creationId xmlns:a16="http://schemas.microsoft.com/office/drawing/2014/main" id="{11D7ABD6-81E9-9C46-9F36-F8D556D93E16}"/>
                </a:ext>
              </a:extLst>
            </p:cNvPr>
            <p:cNvSpPr/>
            <p:nvPr/>
          </p:nvSpPr>
          <p:spPr>
            <a:xfrm>
              <a:off x="6801573" y="5411719"/>
              <a:ext cx="200841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dirty="0">
                  <a:ea typeface="ＭＳ Ｐゴシック" panose="020B0600070205080204" pitchFamily="34" charset="-128"/>
                </a:rPr>
                <a:t>IDIOPATICA</a:t>
              </a:r>
            </a:p>
          </p:txBody>
        </p:sp>
        <p:sp>
          <p:nvSpPr>
            <p:cNvPr id="101" name="Rettangolo 100">
              <a:extLst>
                <a:ext uri="{FF2B5EF4-FFF2-40B4-BE49-F238E27FC236}">
                  <a16:creationId xmlns:a16="http://schemas.microsoft.com/office/drawing/2014/main" id="{939060B9-D5AC-A540-8D4E-8030D14A7D48}"/>
                </a:ext>
              </a:extLst>
            </p:cNvPr>
            <p:cNvSpPr/>
            <p:nvPr/>
          </p:nvSpPr>
          <p:spPr>
            <a:xfrm>
              <a:off x="6703687" y="5332450"/>
              <a:ext cx="4630418" cy="923331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" name="TextBox 41">
              <a:extLst>
                <a:ext uri="{FF2B5EF4-FFF2-40B4-BE49-F238E27FC236}">
                  <a16:creationId xmlns:a16="http://schemas.microsoft.com/office/drawing/2014/main" id="{945F5179-918A-4446-A80F-E7E9E31FB246}"/>
                </a:ext>
              </a:extLst>
            </p:cNvPr>
            <p:cNvSpPr txBox="1"/>
            <p:nvPr/>
          </p:nvSpPr>
          <p:spPr>
            <a:xfrm>
              <a:off x="9879262" y="5813309"/>
              <a:ext cx="971740" cy="369332"/>
            </a:xfrm>
            <a:prstGeom prst="rect">
              <a:avLst/>
            </a:prstGeom>
            <a:solidFill>
              <a:srgbClr val="F8F8F8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If organ damage </a:t>
              </a:r>
            </a:p>
            <a:p>
              <a:pPr algn="ctr"/>
              <a:r>
                <a:rPr lang="en-US" sz="900" dirty="0">
                  <a:solidFill>
                    <a:srgbClr val="000000"/>
                  </a:solidFill>
                </a:rPr>
                <a:t>present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531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CFEA39-AF65-E04A-BA0C-A864C447738E}"/>
              </a:ext>
            </a:extLst>
          </p:cNvPr>
          <p:cNvSpPr txBox="1"/>
          <p:nvPr/>
        </p:nvSpPr>
        <p:spPr>
          <a:xfrm>
            <a:off x="749655" y="1420263"/>
            <a:ext cx="11179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it-IT" b="1" dirty="0"/>
              <a:t> La malattia di base primaria, clonale, e la presenza di danno d'organo rappresentano la base per la gestione clinica.</a:t>
            </a:r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636974" y="2927394"/>
            <a:ext cx="10779119" cy="1934901"/>
            <a:chOff x="411479" y="2545553"/>
            <a:chExt cx="10779119" cy="1934901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C5045065-088D-7A4E-B7BB-52ACBB95FA9D}"/>
                </a:ext>
              </a:extLst>
            </p:cNvPr>
            <p:cNvSpPr/>
            <p:nvPr/>
          </p:nvSpPr>
          <p:spPr>
            <a:xfrm>
              <a:off x="411479" y="2648652"/>
              <a:ext cx="10779119" cy="1728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dirty="0"/>
            </a:p>
          </p:txBody>
        </p:sp>
        <p:sp>
          <p:nvSpPr>
            <p:cNvPr id="95" name="Rettangolo 94">
              <a:extLst>
                <a:ext uri="{FF2B5EF4-FFF2-40B4-BE49-F238E27FC236}">
                  <a16:creationId xmlns:a16="http://schemas.microsoft.com/office/drawing/2014/main" id="{4B06432A-4F26-B54C-98F7-CBE5A4AB942D}"/>
                </a:ext>
              </a:extLst>
            </p:cNvPr>
            <p:cNvSpPr/>
            <p:nvPr/>
          </p:nvSpPr>
          <p:spPr>
            <a:xfrm>
              <a:off x="531487" y="2545553"/>
              <a:ext cx="4630418" cy="1934901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TextBox 13">
              <a:extLst>
                <a:ext uri="{FF2B5EF4-FFF2-40B4-BE49-F238E27FC236}">
                  <a16:creationId xmlns:a16="http://schemas.microsoft.com/office/drawing/2014/main" id="{69E1FDA8-F709-734B-8E75-CF59DF5C422F}"/>
                </a:ext>
              </a:extLst>
            </p:cNvPr>
            <p:cNvSpPr txBox="1"/>
            <p:nvPr/>
          </p:nvSpPr>
          <p:spPr>
            <a:xfrm>
              <a:off x="1001401" y="3042714"/>
              <a:ext cx="2190246" cy="1200329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Myeloid and lymphoid neoplasms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with eosinophilia and abnormalities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of </a:t>
              </a:r>
              <a:r>
                <a:rPr lang="en-US" sz="1200" i="1" dirty="0">
                  <a:solidFill>
                    <a:srgbClr val="000000"/>
                  </a:solidFill>
                </a:rPr>
                <a:t>PDGFRA</a:t>
              </a:r>
              <a:r>
                <a:rPr lang="en-US" sz="1200" dirty="0">
                  <a:solidFill>
                    <a:srgbClr val="000000"/>
                  </a:solidFill>
                </a:rPr>
                <a:t>, </a:t>
              </a:r>
              <a:r>
                <a:rPr lang="en-US" sz="1200" i="1" dirty="0">
                  <a:solidFill>
                    <a:srgbClr val="000000"/>
                  </a:solidFill>
                </a:rPr>
                <a:t>PDGFRB</a:t>
              </a:r>
              <a:r>
                <a:rPr lang="en-US" sz="1200" dirty="0">
                  <a:solidFill>
                    <a:srgbClr val="000000"/>
                  </a:solidFill>
                </a:rPr>
                <a:t> or </a:t>
              </a:r>
              <a:r>
                <a:rPr lang="en-US" sz="1200" i="1" dirty="0">
                  <a:solidFill>
                    <a:srgbClr val="000000"/>
                  </a:solidFill>
                </a:rPr>
                <a:t>FGFR1, </a:t>
              </a:r>
              <a:r>
                <a:rPr lang="en-US" sz="1200" dirty="0">
                  <a:solidFill>
                    <a:srgbClr val="000000"/>
                  </a:solidFill>
                </a:rPr>
                <a:t>or </a:t>
              </a:r>
              <a:r>
                <a:rPr lang="en-US" sz="1200" i="1" dirty="0">
                  <a:solidFill>
                    <a:srgbClr val="000000"/>
                  </a:solidFill>
                </a:rPr>
                <a:t>PCM1-JAK2 and others..</a:t>
              </a:r>
            </a:p>
          </p:txBody>
        </p:sp>
        <p:sp>
          <p:nvSpPr>
            <p:cNvPr id="92" name="TextBox 28">
              <a:extLst>
                <a:ext uri="{FF2B5EF4-FFF2-40B4-BE49-F238E27FC236}">
                  <a16:creationId xmlns:a16="http://schemas.microsoft.com/office/drawing/2014/main" id="{52C3E7B3-AE1C-1F4D-A428-1FAC75987FFA}"/>
                </a:ext>
              </a:extLst>
            </p:cNvPr>
            <p:cNvSpPr txBox="1"/>
            <p:nvPr/>
          </p:nvSpPr>
          <p:spPr>
            <a:xfrm>
              <a:off x="3475745" y="3412045"/>
              <a:ext cx="1439368" cy="4616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Chronic Eosinophilic</a:t>
              </a:r>
            </a:p>
            <a:p>
              <a:pPr algn="ctr"/>
              <a:r>
                <a:rPr lang="en-US" sz="1200" dirty="0">
                  <a:solidFill>
                    <a:srgbClr val="000000"/>
                  </a:solidFill>
                </a:rPr>
                <a:t>Leukemia, NOS</a:t>
              </a:r>
            </a:p>
          </p:txBody>
        </p:sp>
        <p:sp>
          <p:nvSpPr>
            <p:cNvPr id="93" name="Rettangolo 92">
              <a:extLst>
                <a:ext uri="{FF2B5EF4-FFF2-40B4-BE49-F238E27FC236}">
                  <a16:creationId xmlns:a16="http://schemas.microsoft.com/office/drawing/2014/main" id="{3D6E807F-5931-304C-87EE-C6BE607D80FE}"/>
                </a:ext>
              </a:extLst>
            </p:cNvPr>
            <p:cNvSpPr/>
            <p:nvPr/>
          </p:nvSpPr>
          <p:spPr>
            <a:xfrm>
              <a:off x="633921" y="2600059"/>
              <a:ext cx="30243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ea typeface="ＭＳ Ｐゴシック" panose="020B0600070205080204" pitchFamily="34" charset="-128"/>
                </a:rPr>
                <a:t>CLONALE, MIELOIDE (LINFOIDE)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0E06B585-C182-1940-9FF7-F2E6BD585BC2}"/>
                </a:ext>
              </a:extLst>
            </p:cNvPr>
            <p:cNvSpPr txBox="1"/>
            <p:nvPr/>
          </p:nvSpPr>
          <p:spPr>
            <a:xfrm>
              <a:off x="5742238" y="2715307"/>
              <a:ext cx="51276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it-IT" sz="1600" dirty="0"/>
                <a:t>In una </a:t>
              </a:r>
              <a:r>
                <a:rPr lang="it-IT" sz="1600" b="1" dirty="0"/>
                <a:t>neoplasia mieloide/linfoide con riarrangiamenti specifici </a:t>
              </a:r>
              <a:r>
                <a:rPr lang="it-IT" sz="1600" dirty="0"/>
                <a:t>l'inizio del trattamento varia a seconda della disponibilità di terapie target.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778AAD19-2AA2-D74B-8ABB-F437A2B68075}"/>
                </a:ext>
              </a:extLst>
            </p:cNvPr>
            <p:cNvSpPr txBox="1"/>
            <p:nvPr/>
          </p:nvSpPr>
          <p:spPr>
            <a:xfrm>
              <a:off x="5742238" y="3774791"/>
              <a:ext cx="50362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it-IT" sz="1600" b="1" dirty="0"/>
                <a:t>CEL NOS impone </a:t>
              </a:r>
              <a:r>
                <a:rPr lang="it-IT" sz="1600" dirty="0"/>
                <a:t>l'inizio di una terapia a causa della prognosi infausta e del rischio di progressione clonale.</a:t>
              </a:r>
            </a:p>
          </p:txBody>
        </p:sp>
      </p:grp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772AE7AD-9C22-CB4D-9B12-3E3E5594F6F2}"/>
              </a:ext>
            </a:extLst>
          </p:cNvPr>
          <p:cNvCxnSpPr/>
          <p:nvPr/>
        </p:nvCxnSpPr>
        <p:spPr>
          <a:xfrm>
            <a:off x="184278" y="899884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1DDD8D2-F2EE-0B4C-88BF-237A905C5B6F}"/>
              </a:ext>
            </a:extLst>
          </p:cNvPr>
          <p:cNvSpPr txBox="1"/>
          <p:nvPr/>
        </p:nvSpPr>
        <p:spPr>
          <a:xfrm>
            <a:off x="215774" y="334297"/>
            <a:ext cx="3043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HES Mieloproliferativa</a:t>
            </a:r>
          </a:p>
        </p:txBody>
      </p:sp>
    </p:spTree>
    <p:extLst>
      <p:ext uri="{BB962C8B-B14F-4D97-AF65-F5344CB8AC3E}">
        <p14:creationId xmlns:p14="http://schemas.microsoft.com/office/powerpoint/2010/main" val="1495805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CFEA39-AF65-E04A-BA0C-A864C447738E}"/>
              </a:ext>
            </a:extLst>
          </p:cNvPr>
          <p:cNvSpPr txBox="1"/>
          <p:nvPr/>
        </p:nvSpPr>
        <p:spPr>
          <a:xfrm>
            <a:off x="316848" y="1052194"/>
            <a:ext cx="1148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Anomalie genetiche, presentazione clinica e terapia mirata delle neoplasie mieloidi/linfoidi con fusioni geniche ed eosinofilia</a:t>
            </a:r>
          </a:p>
        </p:txBody>
      </p: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772AE7AD-9C22-CB4D-9B12-3E3E5594F6F2}"/>
              </a:ext>
            </a:extLst>
          </p:cNvPr>
          <p:cNvCxnSpPr/>
          <p:nvPr/>
        </p:nvCxnSpPr>
        <p:spPr>
          <a:xfrm>
            <a:off x="184278" y="899884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619" t="22750" r="69524" b="22647"/>
          <a:stretch/>
        </p:blipFill>
        <p:spPr>
          <a:xfrm>
            <a:off x="2785242" y="1705759"/>
            <a:ext cx="6195321" cy="4960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2E3D92-86E8-73D9-0B11-77AACCE84043}"/>
              </a:ext>
            </a:extLst>
          </p:cNvPr>
          <p:cNvSpPr txBox="1"/>
          <p:nvPr/>
        </p:nvSpPr>
        <p:spPr>
          <a:xfrm>
            <a:off x="215774" y="334297"/>
            <a:ext cx="5667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Neoplasie mieloidi/linfoidi con eosinofilia</a:t>
            </a:r>
          </a:p>
        </p:txBody>
      </p:sp>
    </p:spTree>
    <p:extLst>
      <p:ext uri="{BB962C8B-B14F-4D97-AF65-F5344CB8AC3E}">
        <p14:creationId xmlns:p14="http://schemas.microsoft.com/office/powerpoint/2010/main" val="3914975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284354" y="258170"/>
            <a:ext cx="11344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Neoplasie mieloidi/linfoidi con riarrangiamento </a:t>
            </a:r>
            <a:r>
              <a:rPr lang="it-IT" sz="2400" b="1" i="1" dirty="0">
                <a:solidFill>
                  <a:srgbClr val="C00000"/>
                </a:solidFill>
              </a:rPr>
              <a:t>PDGFRA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C0AE990B-FE4E-8249-9111-E27D4E4B7388}"/>
              </a:ext>
            </a:extLst>
          </p:cNvPr>
          <p:cNvCxnSpPr/>
          <p:nvPr/>
        </p:nvCxnSpPr>
        <p:spPr>
          <a:xfrm>
            <a:off x="184278" y="909716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2A562419-1BAD-644A-9B17-1696D7273FB6}"/>
              </a:ext>
            </a:extLst>
          </p:cNvPr>
          <p:cNvSpPr txBox="1">
            <a:spLocks/>
          </p:cNvSpPr>
          <p:nvPr/>
        </p:nvSpPr>
        <p:spPr>
          <a:xfrm>
            <a:off x="628131" y="4312884"/>
            <a:ext cx="6438676" cy="1521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1800" b="1" dirty="0">
                <a:ea typeface="ＭＳ Ｐゴシック" pitchFamily="34" charset="-128"/>
                <a:cs typeface="Arial" pitchFamily="34" charset="0"/>
              </a:rPr>
              <a:t>Target therapy </a:t>
            </a:r>
          </a:p>
          <a:p>
            <a:pPr algn="l">
              <a:lnSpc>
                <a:spcPct val="80000"/>
              </a:lnSpc>
            </a:pPr>
            <a:r>
              <a:rPr lang="it-IT" sz="1800" dirty="0">
                <a:ea typeface="ＭＳ Ｐゴシック" pitchFamily="34" charset="-128"/>
                <a:cs typeface="Arial" pitchFamily="34" charset="0"/>
              </a:rPr>
              <a:t>Spiccata sensibilità a </a:t>
            </a:r>
            <a:r>
              <a:rPr lang="it-IT" sz="1800" dirty="0">
                <a:highlight>
                  <a:srgbClr val="FFFF00"/>
                </a:highlight>
                <a:ea typeface="ＭＳ Ｐゴシック" pitchFamily="34" charset="-128"/>
                <a:cs typeface="Arial" pitchFamily="34" charset="0"/>
              </a:rPr>
              <a:t>IMATINIB 100 mg al giorno</a:t>
            </a:r>
            <a:r>
              <a:rPr lang="it-IT" sz="1800" dirty="0">
                <a:ea typeface="ＭＳ Ｐゴシック" pitchFamily="34" charset="-128"/>
                <a:cs typeface="Arial" pitchFamily="34" charset="0"/>
              </a:rPr>
              <a:t>. Remissioni molecolari complete raggiunte rapidamente (ad es. 3 mesi). Gli steroidi devono essere aggiunti nei primi giorni di terapia con evidenza di coinvolgimento cardiaco.</a:t>
            </a:r>
            <a:endParaRPr lang="en-US" sz="1800" dirty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7A7EB1B-887D-564F-85F1-6A3AC8457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737" y="3606160"/>
            <a:ext cx="4484306" cy="27312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776FBF-C225-D089-BDBF-95DE205BB3F1}"/>
              </a:ext>
            </a:extLst>
          </p:cNvPr>
          <p:cNvSpPr txBox="1"/>
          <p:nvPr/>
        </p:nvSpPr>
        <p:spPr>
          <a:xfrm>
            <a:off x="491397" y="1251482"/>
            <a:ext cx="625965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Fusione genica più comune</a:t>
            </a:r>
          </a:p>
          <a:p>
            <a:r>
              <a:rPr lang="it-IT" dirty="0"/>
              <a:t>Delezione criptica in 4q12 non visibile con citogenetica standard (rilevabile mediante FISH o RT-PCR); più comune </a:t>
            </a:r>
            <a:r>
              <a:rPr lang="it-IT" i="1" dirty="0"/>
              <a:t>FIP1L1::PDGFRA</a:t>
            </a:r>
          </a:p>
          <a:p>
            <a:endParaRPr lang="it-IT" dirty="0"/>
          </a:p>
          <a:p>
            <a:r>
              <a:rPr lang="en-US" b="1" dirty="0"/>
              <a:t>Altri geni partner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CDK5RAP2</a:t>
            </a:r>
            <a:r>
              <a:rPr lang="en-US" dirty="0"/>
              <a:t>; </a:t>
            </a:r>
            <a:r>
              <a:rPr lang="en-US" i="1" dirty="0"/>
              <a:t>STRN</a:t>
            </a:r>
            <a:r>
              <a:rPr lang="en-US" dirty="0"/>
              <a:t>; </a:t>
            </a:r>
            <a:r>
              <a:rPr lang="en-US" i="1" dirty="0"/>
              <a:t>KIF5B</a:t>
            </a:r>
            <a:r>
              <a:rPr lang="en-US" dirty="0"/>
              <a:t>; </a:t>
            </a:r>
            <a:r>
              <a:rPr lang="en-US" i="1" dirty="0"/>
              <a:t>TNKS2</a:t>
            </a:r>
            <a:r>
              <a:rPr lang="en-US" dirty="0"/>
              <a:t>; </a:t>
            </a:r>
            <a:r>
              <a:rPr lang="en-US" i="1" dirty="0"/>
              <a:t>ETV6</a:t>
            </a:r>
            <a:r>
              <a:rPr lang="en-US" dirty="0"/>
              <a:t>, </a:t>
            </a:r>
            <a:r>
              <a:rPr lang="en-US" i="1" dirty="0"/>
              <a:t>BCR</a:t>
            </a:r>
          </a:p>
          <a:p>
            <a:pPr marL="285750" indent="-285750">
              <a:buFont typeface="Wingdings" pitchFamily="2" charset="2"/>
              <a:buChar char="ü"/>
            </a:pPr>
            <a:endParaRPr lang="it-IT" sz="1600" i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601303" y="1251482"/>
            <a:ext cx="44843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Manifestazioni cliniche 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b="1" dirty="0"/>
              <a:t>Tipiche</a:t>
            </a:r>
            <a:r>
              <a:rPr lang="en-US" dirty="0"/>
              <a:t>: midollo con proliferazione mieloide ed eosinofilia e frequente coinvolgimento extramidollare.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b="1" dirty="0"/>
              <a:t>Altre</a:t>
            </a:r>
            <a:r>
              <a:rPr lang="en-US" dirty="0"/>
              <a:t>: B-ALL/LL, AML or mast cell</a:t>
            </a:r>
          </a:p>
          <a:p>
            <a:r>
              <a:rPr lang="en-US" dirty="0"/>
              <a:t>proliferations (incremento triptasi</a:t>
            </a:r>
            <a:r>
              <a:rPr lang="it-IT" dirty="0"/>
              <a:t>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C91EDDB-F70A-D741-8485-5C9EC2687327}"/>
              </a:ext>
            </a:extLst>
          </p:cNvPr>
          <p:cNvSpPr txBox="1"/>
          <p:nvPr/>
        </p:nvSpPr>
        <p:spPr>
          <a:xfrm>
            <a:off x="8193002" y="6516872"/>
            <a:ext cx="3998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Rohmer J, Am J Hematol. 2020;95(11):1314-1323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895802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290EDE9F-280A-3C4E-B86F-6F0458607199}"/>
              </a:ext>
            </a:extLst>
          </p:cNvPr>
          <p:cNvCxnSpPr/>
          <p:nvPr/>
        </p:nvCxnSpPr>
        <p:spPr>
          <a:xfrm>
            <a:off x="184278" y="852315"/>
            <a:ext cx="114444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85278D-4F48-FB4E-A3B4-4A08CF0DA054}"/>
              </a:ext>
            </a:extLst>
          </p:cNvPr>
          <p:cNvSpPr txBox="1"/>
          <p:nvPr/>
        </p:nvSpPr>
        <p:spPr>
          <a:xfrm>
            <a:off x="316627" y="242230"/>
            <a:ext cx="1154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Neoplasie mieloidi/linfoidi con riarrangiamento </a:t>
            </a:r>
            <a:r>
              <a:rPr lang="it-IT" sz="2400" b="1" i="1" dirty="0">
                <a:solidFill>
                  <a:srgbClr val="C00000"/>
                </a:solidFill>
              </a:rPr>
              <a:t>PDGFRA</a:t>
            </a:r>
            <a:r>
              <a:rPr lang="it-IT" sz="2400" b="1" dirty="0">
                <a:solidFill>
                  <a:srgbClr val="C00000"/>
                </a:solidFill>
              </a:rPr>
              <a:t>: sospensione trattamento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4961F6-A1F5-1E4B-B72F-49815029A061}"/>
              </a:ext>
            </a:extLst>
          </p:cNvPr>
          <p:cNvSpPr txBox="1"/>
          <p:nvPr/>
        </p:nvSpPr>
        <p:spPr>
          <a:xfrm>
            <a:off x="329101" y="1070806"/>
            <a:ext cx="1129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La sospensione di Imatinib è dibattuta anche per la scarsità di dati (circa 200 casi segnalati complessivamente); il tasso di recidiva si attesta intorno al 50% con frequente ottenimento di risposta dopo riesposizione a Imatinib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F852BD-BBDA-674B-AF32-335DA827AFAD}"/>
              </a:ext>
            </a:extLst>
          </p:cNvPr>
          <p:cNvSpPr txBox="1"/>
          <p:nvPr/>
        </p:nvSpPr>
        <p:spPr>
          <a:xfrm>
            <a:off x="329101" y="1947662"/>
            <a:ext cx="1062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ea typeface="ＭＳ Ｐゴシック" pitchFamily="34" charset="-128"/>
                <a:cs typeface="Arial" pitchFamily="34" charset="0"/>
              </a:rPr>
              <a:t>Una dose di mantenimento di 100 mg/settimana è fattibile in alcuni pazienti che raggiungono la CMR </a:t>
            </a:r>
          </a:p>
          <a:p>
            <a:r>
              <a:rPr lang="it-IT" b="1" dirty="0">
                <a:ea typeface="ＭＳ Ｐゴシック" pitchFamily="34" charset="-128"/>
                <a:cs typeface="Arial" pitchFamily="34" charset="0"/>
              </a:rPr>
              <a:t>     </a:t>
            </a:r>
            <a:r>
              <a:rPr lang="en-US" dirty="0">
                <a:ea typeface="ＭＳ Ｐゴシック" pitchFamily="34" charset="-128"/>
                <a:cs typeface="Arial" pitchFamily="34" charset="0"/>
              </a:rPr>
              <a:t>(</a:t>
            </a:r>
            <a:r>
              <a:rPr lang="en-US" i="1" dirty="0" err="1">
                <a:ea typeface="ＭＳ Ｐゴシック" pitchFamily="34" charset="-128"/>
                <a:cs typeface="Arial" pitchFamily="34" charset="0"/>
              </a:rPr>
              <a:t>Helbig</a:t>
            </a:r>
            <a:r>
              <a:rPr lang="en-US" i="1" dirty="0">
                <a:ea typeface="ＭＳ Ｐゴシック" pitchFamily="34" charset="-128"/>
                <a:cs typeface="Arial" pitchFamily="34" charset="0"/>
              </a:rPr>
              <a:t> et al, Br J </a:t>
            </a:r>
            <a:r>
              <a:rPr lang="en-US" i="1" dirty="0" err="1">
                <a:ea typeface="ＭＳ Ｐゴシック" pitchFamily="34" charset="-128"/>
                <a:cs typeface="Arial" pitchFamily="34" charset="0"/>
              </a:rPr>
              <a:t>Haematol</a:t>
            </a:r>
            <a:r>
              <a:rPr lang="en-US" i="1" dirty="0">
                <a:ea typeface="ＭＳ Ｐゴシック" pitchFamily="34" charset="-128"/>
                <a:cs typeface="Arial" pitchFamily="34" charset="0"/>
              </a:rPr>
              <a:t>, 2008</a:t>
            </a:r>
            <a:r>
              <a:rPr lang="en-US" dirty="0">
                <a:ea typeface="ＭＳ Ｐゴシック" pitchFamily="34" charset="-128"/>
                <a:cs typeface="Arial" pitchFamily="34" charset="0"/>
              </a:rPr>
              <a:t>)</a:t>
            </a:r>
            <a:endParaRPr lang="en-US" i="1" baseline="3000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91EDDB-F70A-D741-8485-5C9EC2687327}"/>
              </a:ext>
            </a:extLst>
          </p:cNvPr>
          <p:cNvSpPr txBox="1"/>
          <p:nvPr/>
        </p:nvSpPr>
        <p:spPr>
          <a:xfrm>
            <a:off x="8434855" y="6546971"/>
            <a:ext cx="3998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Rohmer J, Am J Hematol. 2020;95(11):1314-1323.</a:t>
            </a:r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9E5C2A-DDA4-0C4B-AF4E-CD1547A70959}"/>
              </a:ext>
            </a:extLst>
          </p:cNvPr>
          <p:cNvSpPr txBox="1"/>
          <p:nvPr/>
        </p:nvSpPr>
        <p:spPr>
          <a:xfrm>
            <a:off x="329101" y="2570129"/>
            <a:ext cx="449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pitchFamily="34" charset="-128"/>
                <a:cs typeface="Arial" pitchFamily="34" charset="0"/>
              </a:rPr>
              <a:t>Ruolo del tempo di esposizione a IMATINIB</a:t>
            </a:r>
            <a:endParaRPr lang="en-US" i="1" baseline="30000" dirty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66317"/>
          <a:stretch/>
        </p:blipFill>
        <p:spPr>
          <a:xfrm>
            <a:off x="3757146" y="3115329"/>
            <a:ext cx="4123533" cy="3637674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8A16593-71CA-984A-9629-53CA759F3983}"/>
              </a:ext>
            </a:extLst>
          </p:cNvPr>
          <p:cNvSpPr txBox="1"/>
          <p:nvPr/>
        </p:nvSpPr>
        <p:spPr>
          <a:xfrm>
            <a:off x="7125623" y="4642492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&lt;45 </a:t>
            </a:r>
            <a:r>
              <a:rPr lang="it-IT" sz="1200" dirty="0" err="1"/>
              <a:t>mo</a:t>
            </a:r>
            <a:endParaRPr lang="it-IT" sz="12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97BC3F-5174-5D46-A619-0C35AA47CCAC}"/>
              </a:ext>
            </a:extLst>
          </p:cNvPr>
          <p:cNvSpPr txBox="1"/>
          <p:nvPr/>
        </p:nvSpPr>
        <p:spPr>
          <a:xfrm>
            <a:off x="6363602" y="3538698"/>
            <a:ext cx="668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&gt;45 </a:t>
            </a:r>
            <a:r>
              <a:rPr lang="it-IT" sz="1200" dirty="0" err="1"/>
              <a:t>mo</a:t>
            </a:r>
            <a:endParaRPr lang="it-IT" sz="12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AB8F30E-5760-F44F-A56D-53A6B416305E}"/>
              </a:ext>
            </a:extLst>
          </p:cNvPr>
          <p:cNvSpPr txBox="1"/>
          <p:nvPr/>
        </p:nvSpPr>
        <p:spPr>
          <a:xfrm>
            <a:off x="5332090" y="2857447"/>
            <a:ext cx="1883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 </a:t>
            </a:r>
            <a:r>
              <a:rPr lang="it-IT" sz="1400" b="1" dirty="0"/>
              <a:t>Esposizione a imatinib</a:t>
            </a:r>
          </a:p>
        </p:txBody>
      </p:sp>
    </p:spTree>
    <p:extLst>
      <p:ext uri="{BB962C8B-B14F-4D97-AF65-F5344CB8AC3E}">
        <p14:creationId xmlns:p14="http://schemas.microsoft.com/office/powerpoint/2010/main" val="29461673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1511</Words>
  <Application>Microsoft Office PowerPoint</Application>
  <PresentationFormat>Widescreen</PresentationFormat>
  <Paragraphs>233</Paragraphs>
  <Slides>20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Cambria</vt:lpstr>
      <vt:lpstr>Courier New</vt:lpstr>
      <vt:lpstr>Symbol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fanellit</dc:creator>
  <cp:lastModifiedBy>Giuseppe</cp:lastModifiedBy>
  <cp:revision>9</cp:revision>
  <dcterms:created xsi:type="dcterms:W3CDTF">2018-04-13T11:53:07Z</dcterms:created>
  <dcterms:modified xsi:type="dcterms:W3CDTF">2025-05-12T12:58:33Z</dcterms:modified>
</cp:coreProperties>
</file>